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02" r:id="rId2"/>
    <p:sldId id="425" r:id="rId3"/>
    <p:sldId id="426" r:id="rId4"/>
    <p:sldId id="435" r:id="rId5"/>
    <p:sldId id="429" r:id="rId6"/>
    <p:sldId id="417" r:id="rId7"/>
    <p:sldId id="403" r:id="rId8"/>
    <p:sldId id="418" r:id="rId9"/>
    <p:sldId id="430" r:id="rId10"/>
    <p:sldId id="416" r:id="rId11"/>
    <p:sldId id="414" r:id="rId12"/>
    <p:sldId id="420" r:id="rId13"/>
    <p:sldId id="434" r:id="rId14"/>
    <p:sldId id="431" r:id="rId15"/>
    <p:sldId id="408" r:id="rId16"/>
    <p:sldId id="423" r:id="rId17"/>
    <p:sldId id="412" r:id="rId18"/>
    <p:sldId id="410" r:id="rId19"/>
    <p:sldId id="413" r:id="rId20"/>
    <p:sldId id="422" r:id="rId21"/>
    <p:sldId id="432" r:id="rId22"/>
    <p:sldId id="419" r:id="rId23"/>
    <p:sldId id="404" r:id="rId24"/>
    <p:sldId id="406" r:id="rId25"/>
    <p:sldId id="415" r:id="rId26"/>
    <p:sldId id="433" r:id="rId27"/>
    <p:sldId id="405" r:id="rId28"/>
    <p:sldId id="421"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p:restoredTop sz="96911"/>
  </p:normalViewPr>
  <p:slideViewPr>
    <p:cSldViewPr snapToGrid="0" snapToObjects="1">
      <p:cViewPr>
        <p:scale>
          <a:sx n="130" d="100"/>
          <a:sy n="130" d="100"/>
        </p:scale>
        <p:origin x="144" y="6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4DCCA-3C73-8E46-99F0-327CB11B9B49}" type="datetimeFigureOut">
              <a:rPr lang="es-ES" smtClean="0"/>
              <a:pPr/>
              <a:t>07/10/2020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CFD41-2E73-6C49-8BE5-A8F2FE8CCA1A}" type="slidenum">
              <a:rPr lang="es-ES" smtClean="0"/>
              <a:pPr/>
              <a:t>‹Nº›</a:t>
            </a:fld>
            <a:endParaRPr lang="es-ES"/>
          </a:p>
        </p:txBody>
      </p:sp>
    </p:spTree>
    <p:extLst>
      <p:ext uri="{BB962C8B-B14F-4D97-AF65-F5344CB8AC3E}">
        <p14:creationId xmlns:p14="http://schemas.microsoft.com/office/powerpoint/2010/main" xmlns="" val="75465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25CFD41-2E73-6C49-8BE5-A8F2FE8CCA1A}" type="slidenum">
              <a:rPr lang="es-ES" smtClean="0"/>
              <a:pPr/>
              <a:t>1</a:t>
            </a:fld>
            <a:endParaRPr lang="es-ES"/>
          </a:p>
        </p:txBody>
      </p:sp>
    </p:spTree>
    <p:extLst>
      <p:ext uri="{BB962C8B-B14F-4D97-AF65-F5344CB8AC3E}">
        <p14:creationId xmlns:p14="http://schemas.microsoft.com/office/powerpoint/2010/main" xmlns="" val="164972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12</a:t>
            </a:fld>
            <a:endParaRPr lang="es-ES"/>
          </a:p>
        </p:txBody>
      </p:sp>
    </p:spTree>
    <p:extLst>
      <p:ext uri="{BB962C8B-B14F-4D97-AF65-F5344CB8AC3E}">
        <p14:creationId xmlns:p14="http://schemas.microsoft.com/office/powerpoint/2010/main" xmlns="" val="228030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13</a:t>
            </a:fld>
            <a:endParaRPr lang="es-ES"/>
          </a:p>
        </p:txBody>
      </p:sp>
    </p:spTree>
    <p:extLst>
      <p:ext uri="{BB962C8B-B14F-4D97-AF65-F5344CB8AC3E}">
        <p14:creationId xmlns:p14="http://schemas.microsoft.com/office/powerpoint/2010/main" xmlns="" val="361163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15</a:t>
            </a:fld>
            <a:endParaRPr lang="es-ES"/>
          </a:p>
        </p:txBody>
      </p:sp>
    </p:spTree>
    <p:extLst>
      <p:ext uri="{BB962C8B-B14F-4D97-AF65-F5344CB8AC3E}">
        <p14:creationId xmlns:p14="http://schemas.microsoft.com/office/powerpoint/2010/main" xmlns="" val="118765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16</a:t>
            </a:fld>
            <a:endParaRPr lang="es-ES"/>
          </a:p>
        </p:txBody>
      </p:sp>
    </p:spTree>
    <p:extLst>
      <p:ext uri="{BB962C8B-B14F-4D97-AF65-F5344CB8AC3E}">
        <p14:creationId xmlns:p14="http://schemas.microsoft.com/office/powerpoint/2010/main" xmlns="" val="9101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17</a:t>
            </a:fld>
            <a:endParaRPr lang="es-ES"/>
          </a:p>
        </p:txBody>
      </p:sp>
    </p:spTree>
    <p:extLst>
      <p:ext uri="{BB962C8B-B14F-4D97-AF65-F5344CB8AC3E}">
        <p14:creationId xmlns:p14="http://schemas.microsoft.com/office/powerpoint/2010/main" xmlns="" val="46139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18</a:t>
            </a:fld>
            <a:endParaRPr lang="es-ES"/>
          </a:p>
        </p:txBody>
      </p:sp>
    </p:spTree>
    <p:extLst>
      <p:ext uri="{BB962C8B-B14F-4D97-AF65-F5344CB8AC3E}">
        <p14:creationId xmlns:p14="http://schemas.microsoft.com/office/powerpoint/2010/main" xmlns="" val="121896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19</a:t>
            </a:fld>
            <a:endParaRPr lang="es-ES"/>
          </a:p>
        </p:txBody>
      </p:sp>
    </p:spTree>
    <p:extLst>
      <p:ext uri="{BB962C8B-B14F-4D97-AF65-F5344CB8AC3E}">
        <p14:creationId xmlns:p14="http://schemas.microsoft.com/office/powerpoint/2010/main" xmlns="" val="263048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20</a:t>
            </a:fld>
            <a:endParaRPr lang="es-ES"/>
          </a:p>
        </p:txBody>
      </p:sp>
    </p:spTree>
    <p:extLst>
      <p:ext uri="{BB962C8B-B14F-4D97-AF65-F5344CB8AC3E}">
        <p14:creationId xmlns:p14="http://schemas.microsoft.com/office/powerpoint/2010/main" xmlns="" val="1352502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22</a:t>
            </a:fld>
            <a:endParaRPr lang="es-ES"/>
          </a:p>
        </p:txBody>
      </p:sp>
    </p:spTree>
    <p:extLst>
      <p:ext uri="{BB962C8B-B14F-4D97-AF65-F5344CB8AC3E}">
        <p14:creationId xmlns:p14="http://schemas.microsoft.com/office/powerpoint/2010/main" xmlns="" val="362468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23</a:t>
            </a:fld>
            <a:endParaRPr lang="es-ES"/>
          </a:p>
        </p:txBody>
      </p:sp>
    </p:spTree>
    <p:extLst>
      <p:ext uri="{BB962C8B-B14F-4D97-AF65-F5344CB8AC3E}">
        <p14:creationId xmlns:p14="http://schemas.microsoft.com/office/powerpoint/2010/main" xmlns="" val="150975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a:t>
            </a:fld>
            <a:endParaRPr lang="es-ES"/>
          </a:p>
        </p:txBody>
      </p:sp>
    </p:spTree>
    <p:extLst>
      <p:ext uri="{BB962C8B-B14F-4D97-AF65-F5344CB8AC3E}">
        <p14:creationId xmlns:p14="http://schemas.microsoft.com/office/powerpoint/2010/main" xmlns="" val="157929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24</a:t>
            </a:fld>
            <a:endParaRPr lang="es-ES"/>
          </a:p>
        </p:txBody>
      </p:sp>
    </p:spTree>
    <p:extLst>
      <p:ext uri="{BB962C8B-B14F-4D97-AF65-F5344CB8AC3E}">
        <p14:creationId xmlns:p14="http://schemas.microsoft.com/office/powerpoint/2010/main" xmlns="" val="1694929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25</a:t>
            </a:fld>
            <a:endParaRPr lang="es-ES"/>
          </a:p>
        </p:txBody>
      </p:sp>
    </p:spTree>
    <p:extLst>
      <p:ext uri="{BB962C8B-B14F-4D97-AF65-F5344CB8AC3E}">
        <p14:creationId xmlns:p14="http://schemas.microsoft.com/office/powerpoint/2010/main" xmlns="" val="11395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27</a:t>
            </a:fld>
            <a:endParaRPr lang="es-ES"/>
          </a:p>
        </p:txBody>
      </p:sp>
    </p:spTree>
    <p:extLst>
      <p:ext uri="{BB962C8B-B14F-4D97-AF65-F5344CB8AC3E}">
        <p14:creationId xmlns:p14="http://schemas.microsoft.com/office/powerpoint/2010/main" xmlns="" val="1421394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28</a:t>
            </a:fld>
            <a:endParaRPr lang="es-ES"/>
          </a:p>
        </p:txBody>
      </p:sp>
    </p:spTree>
    <p:extLst>
      <p:ext uri="{BB962C8B-B14F-4D97-AF65-F5344CB8AC3E}">
        <p14:creationId xmlns:p14="http://schemas.microsoft.com/office/powerpoint/2010/main" xmlns="" val="90831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3</a:t>
            </a:fld>
            <a:endParaRPr lang="es-ES"/>
          </a:p>
        </p:txBody>
      </p:sp>
    </p:spTree>
    <p:extLst>
      <p:ext uri="{BB962C8B-B14F-4D97-AF65-F5344CB8AC3E}">
        <p14:creationId xmlns:p14="http://schemas.microsoft.com/office/powerpoint/2010/main" xmlns="" val="191737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4</a:t>
            </a:fld>
            <a:endParaRPr lang="es-ES"/>
          </a:p>
        </p:txBody>
      </p:sp>
    </p:spTree>
    <p:extLst>
      <p:ext uri="{BB962C8B-B14F-4D97-AF65-F5344CB8AC3E}">
        <p14:creationId xmlns:p14="http://schemas.microsoft.com/office/powerpoint/2010/main" xmlns="" val="222983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6</a:t>
            </a:fld>
            <a:endParaRPr lang="es-ES"/>
          </a:p>
        </p:txBody>
      </p:sp>
    </p:spTree>
    <p:extLst>
      <p:ext uri="{BB962C8B-B14F-4D97-AF65-F5344CB8AC3E}">
        <p14:creationId xmlns:p14="http://schemas.microsoft.com/office/powerpoint/2010/main" xmlns="" val="108271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7</a:t>
            </a:fld>
            <a:endParaRPr lang="es-ES"/>
          </a:p>
        </p:txBody>
      </p:sp>
    </p:spTree>
    <p:extLst>
      <p:ext uri="{BB962C8B-B14F-4D97-AF65-F5344CB8AC3E}">
        <p14:creationId xmlns:p14="http://schemas.microsoft.com/office/powerpoint/2010/main" xmlns="" val="8534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8</a:t>
            </a:fld>
            <a:endParaRPr lang="es-ES"/>
          </a:p>
        </p:txBody>
      </p:sp>
    </p:spTree>
    <p:extLst>
      <p:ext uri="{BB962C8B-B14F-4D97-AF65-F5344CB8AC3E}">
        <p14:creationId xmlns:p14="http://schemas.microsoft.com/office/powerpoint/2010/main" xmlns="" val="9633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10</a:t>
            </a:fld>
            <a:endParaRPr lang="es-ES"/>
          </a:p>
        </p:txBody>
      </p:sp>
    </p:spTree>
    <p:extLst>
      <p:ext uri="{BB962C8B-B14F-4D97-AF65-F5344CB8AC3E}">
        <p14:creationId xmlns:p14="http://schemas.microsoft.com/office/powerpoint/2010/main" xmlns="" val="374514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se dan por separado</a:t>
            </a:r>
          </a:p>
        </p:txBody>
      </p:sp>
      <p:sp>
        <p:nvSpPr>
          <p:cNvPr id="4" name="Marcador de número de diapositiva 3"/>
          <p:cNvSpPr>
            <a:spLocks noGrp="1"/>
          </p:cNvSpPr>
          <p:nvPr>
            <p:ph type="sldNum" sz="quarter" idx="5"/>
          </p:nvPr>
        </p:nvSpPr>
        <p:spPr/>
        <p:txBody>
          <a:bodyPr/>
          <a:lstStyle/>
          <a:p>
            <a:fld id="{425CFD41-2E73-6C49-8BE5-A8F2FE8CCA1A}" type="slidenum">
              <a:rPr lang="es-ES" smtClean="0"/>
              <a:pPr/>
              <a:t>11</a:t>
            </a:fld>
            <a:endParaRPr lang="es-ES"/>
          </a:p>
        </p:txBody>
      </p:sp>
    </p:spTree>
    <p:extLst>
      <p:ext uri="{BB962C8B-B14F-4D97-AF65-F5344CB8AC3E}">
        <p14:creationId xmlns:p14="http://schemas.microsoft.com/office/powerpoint/2010/main" xmlns="" val="73394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FCA885-90DA-C74C-A127-0CBBFBAF8D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9DAC45C-B8F8-2142-B6CF-A7858B792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5C30BAB3-04DD-3242-A450-2AC476F2D319}"/>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A21843DA-218D-F145-AF5E-90041C3E2F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D43B17B-1BA4-3942-A9F6-5F8785D72154}"/>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394233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69E201-F5A2-E249-9AF8-6993CA7989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7777F7A-5305-7846-8C17-D17A77EB79CD}"/>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xmlns="" id="{F25D9773-EA77-804B-83A7-2B26537AF6B8}"/>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3F8DF962-CF7A-C847-94C2-D374D7F0495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1F0E8F1-4F2F-0649-890C-C60F4AE25108}"/>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41879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4310265-EA58-FD4A-8C57-2A0F6E03AB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0560DC3-8CDF-1A40-909C-FFA785DD9E0B}"/>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xmlns="" id="{937ABE2C-409C-2447-918F-5E7C46923784}"/>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F94921D6-D753-A149-8A05-1A0C2D6151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D54C663-6432-8044-BC89-E0B806CF1208}"/>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399677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02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C63626-A5DC-5D43-9091-C61E0676AA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DDAB480-2C72-0F44-ADE1-2A67BE557DBB}"/>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xmlns="" id="{05639F54-EAF6-9048-8D17-65F7B30E3B8B}"/>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2A683CB2-8A7B-FD47-8DF6-C25C2AB5E4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A3BCEFF-E533-6946-B411-DCD49DD49CAB}"/>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53802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C5B16C-55FF-6D45-A093-DF607770E8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FEADB29-BC60-EA40-90CA-D5EE557FA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xmlns="" id="{3190E73D-7ED2-5040-936F-373BEDF5F7D2}"/>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AD8151C4-DC1C-4546-BA46-06522344C9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0B161F6-A669-6C40-B3D5-6A46D2A9921A}"/>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229720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409D13-8B42-7640-ABF0-0EA7AA6908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9296A4F-0A0F-AD45-86C3-A5862E00E6A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xmlns="" id="{B9A19F82-AD28-C641-A14F-FF8B50A600C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xmlns="" id="{870E4FA6-FDDB-6A4F-B14C-1029814B31DC}"/>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6" name="Marcador de pie de página 5">
            <a:extLst>
              <a:ext uri="{FF2B5EF4-FFF2-40B4-BE49-F238E27FC236}">
                <a16:creationId xmlns:a16="http://schemas.microsoft.com/office/drawing/2014/main" xmlns="" id="{E38D37BD-C07D-1142-A3F1-2223581E81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8C3ADF44-4C1A-1D49-A202-BCEFFA8A3F8A}"/>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42707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13FDED-0233-8B44-B9B7-568BC358635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7DE368B-BA15-1045-9FF3-42CED94E9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xmlns="" id="{A3327004-D547-434E-A89C-93A107EF5FFB}"/>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xmlns="" id="{8F037A9B-C420-C845-BD96-DB19ACA77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xmlns="" id="{E5A070EE-63AF-E14B-8D1F-CDDEACA4653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xmlns="" id="{79BCDD25-5D56-A149-8A93-CF8C2A59C0AE}"/>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8" name="Marcador de pie de página 7">
            <a:extLst>
              <a:ext uri="{FF2B5EF4-FFF2-40B4-BE49-F238E27FC236}">
                <a16:creationId xmlns:a16="http://schemas.microsoft.com/office/drawing/2014/main" xmlns="" id="{9533FC86-E368-AD48-8E0C-D5BEC376EEF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7E2C83F-8D60-A941-A6B8-FB0EBB7152D1}"/>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67376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D59845-277F-5F41-8555-2F01C7E9B3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43A072B-0FEC-0240-BD56-38600A65BBED}"/>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4" name="Marcador de pie de página 3">
            <a:extLst>
              <a:ext uri="{FF2B5EF4-FFF2-40B4-BE49-F238E27FC236}">
                <a16:creationId xmlns:a16="http://schemas.microsoft.com/office/drawing/2014/main" xmlns="" id="{C32EC2CD-EC2C-2D4F-B613-1F3415FF21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91C31966-9FCA-2E4E-8772-622A5347F5A0}"/>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364959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CFE2961-5534-2747-8F3C-C7185E6E8D18}"/>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3" name="Marcador de pie de página 2">
            <a:extLst>
              <a:ext uri="{FF2B5EF4-FFF2-40B4-BE49-F238E27FC236}">
                <a16:creationId xmlns:a16="http://schemas.microsoft.com/office/drawing/2014/main" xmlns="" id="{E75D2C37-F94D-D446-BEF5-555FA6BB54A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18F51177-E77D-D84C-A5CF-0F69377115E2}"/>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232753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F07610-6B06-5A4F-9D93-094EC2DE25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B0EBF01-E989-3A4A-B68B-2B9666BA1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xmlns="" id="{C7C860EF-CAA7-0443-9ACF-570E744B6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xmlns="" id="{75CF4239-4102-C44D-8BC4-86A3164843F3}"/>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6" name="Marcador de pie de página 5">
            <a:extLst>
              <a:ext uri="{FF2B5EF4-FFF2-40B4-BE49-F238E27FC236}">
                <a16:creationId xmlns:a16="http://schemas.microsoft.com/office/drawing/2014/main" xmlns="" id="{91A0E307-5DD3-F241-B2CF-C1A66F71C3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5E2F962-9286-B946-A65A-A1D2A4F76B01}"/>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287663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A53BD7-DEE1-9B40-A169-2E21F50412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3B0E061E-6A71-B341-8EE6-5970B2AD9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1E11CE1-8C8C-9149-A22B-7D7972DD4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xmlns="" id="{A4DE3052-C4BF-EF47-932E-BCD6D92B22FD}"/>
              </a:ext>
            </a:extLst>
          </p:cNvPr>
          <p:cNvSpPr>
            <a:spLocks noGrp="1"/>
          </p:cNvSpPr>
          <p:nvPr>
            <p:ph type="dt" sz="half" idx="10"/>
          </p:nvPr>
        </p:nvSpPr>
        <p:spPr/>
        <p:txBody>
          <a:bodyPr/>
          <a:lstStyle/>
          <a:p>
            <a:fld id="{775912ED-6B7A-5F43-8961-C4ABE8140B02}" type="datetimeFigureOut">
              <a:rPr lang="es-ES" smtClean="0"/>
              <a:pPr/>
              <a:t>07/10/2020</a:t>
            </a:fld>
            <a:endParaRPr lang="es-ES"/>
          </a:p>
        </p:txBody>
      </p:sp>
      <p:sp>
        <p:nvSpPr>
          <p:cNvPr id="6" name="Marcador de pie de página 5">
            <a:extLst>
              <a:ext uri="{FF2B5EF4-FFF2-40B4-BE49-F238E27FC236}">
                <a16:creationId xmlns:a16="http://schemas.microsoft.com/office/drawing/2014/main" xmlns="" id="{A95510CA-6919-D743-AD42-EF0776A688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7F7FE66-A2F4-664B-8B72-9B4F7B60BABC}"/>
              </a:ext>
            </a:extLst>
          </p:cNvPr>
          <p:cNvSpPr>
            <a:spLocks noGrp="1"/>
          </p:cNvSpPr>
          <p:nvPr>
            <p:ph type="sldNum" sz="quarter" idx="12"/>
          </p:nvPr>
        </p:nvSpPr>
        <p:spPr/>
        <p:txBody>
          <a:body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159380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F129EE2-1900-9649-85F0-7C27A1A97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0EB1C09-FDE7-0B4C-BC53-AF4FFB855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xmlns="" id="{3769711C-9C70-1541-A0AB-ECFB3BD11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912ED-6B7A-5F43-8961-C4ABE8140B02}" type="datetimeFigureOut">
              <a:rPr lang="es-ES" smtClean="0"/>
              <a:pPr/>
              <a:t>07/10/2020</a:t>
            </a:fld>
            <a:endParaRPr lang="es-ES"/>
          </a:p>
        </p:txBody>
      </p:sp>
      <p:sp>
        <p:nvSpPr>
          <p:cNvPr id="5" name="Marcador de pie de página 4">
            <a:extLst>
              <a:ext uri="{FF2B5EF4-FFF2-40B4-BE49-F238E27FC236}">
                <a16:creationId xmlns:a16="http://schemas.microsoft.com/office/drawing/2014/main" xmlns="" id="{8F50FB25-7A2F-2D4E-9E8A-24B0D4AED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21ABFB4-C624-704E-B02F-03114690E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C088-24E2-544D-B8F0-C835BA9F35FA}" type="slidenum">
              <a:rPr lang="es-ES" smtClean="0"/>
              <a:pPr/>
              <a:t>‹Nº›</a:t>
            </a:fld>
            <a:endParaRPr lang="es-ES"/>
          </a:p>
        </p:txBody>
      </p:sp>
    </p:spTree>
    <p:extLst>
      <p:ext uri="{BB962C8B-B14F-4D97-AF65-F5344CB8AC3E}">
        <p14:creationId xmlns:p14="http://schemas.microsoft.com/office/powerpoint/2010/main" xmlns="" val="314407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mscbs.gob.es/profesionales/saludPublica/ccayes/alertasActual/nCov-China/documentos/COVID19_Nota_sobre_el_uso_de_UV-C.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mscbs.gob.es/profesionales/saludPublica/ccayes/alertasActual/nCov-China/documentos/COVID19_Nota_sobre_el_uso_de_UV-C.pdf" TargetMode="External"/><Relationship Id="rId4" Type="http://schemas.openxmlformats.org/officeDocument/2006/relationships/hyperlink" Target="https://www.signify.com/es-es/sobre-nosotros/news/press-releases/2020/20200617-signify-boston-university-validate-effectiveness-signify-uvc-light-sources-on-inactivating-virus-that-causes-covid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1"/>
          <p:cNvSpPr txBox="1">
            <a:spLocks/>
          </p:cNvSpPr>
          <p:nvPr/>
        </p:nvSpPr>
        <p:spPr>
          <a:xfrm>
            <a:off x="553613" y="1122087"/>
            <a:ext cx="5288087" cy="27102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err="1">
                <a:solidFill>
                  <a:srgbClr val="002060"/>
                </a:solidFill>
                <a:latin typeface="Helvetica"/>
                <a:ea typeface="Corbel" charset="0"/>
                <a:cs typeface="Helvetica"/>
              </a:rPr>
              <a:t>FAQs</a:t>
            </a:r>
            <a:endParaRPr lang="es-ES_tradnl" sz="4000" baseline="-25000" dirty="0">
              <a:solidFill>
                <a:srgbClr val="002060"/>
              </a:solidFill>
              <a:latin typeface="Helvetica"/>
              <a:ea typeface="Corbel" charset="0"/>
              <a:cs typeface="Helvetica"/>
            </a:endParaRPr>
          </a:p>
        </p:txBody>
      </p:sp>
      <p:sp>
        <p:nvSpPr>
          <p:cNvPr id="7" name="Subtítulo 12"/>
          <p:cNvSpPr txBox="1">
            <a:spLocks/>
          </p:cNvSpPr>
          <p:nvPr/>
        </p:nvSpPr>
        <p:spPr>
          <a:xfrm>
            <a:off x="553613" y="5527727"/>
            <a:ext cx="6858000" cy="27624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5867" dirty="0">
                <a:solidFill>
                  <a:srgbClr val="1F56A5"/>
                </a:solidFill>
                <a:latin typeface="Helvetica"/>
                <a:ea typeface="Corbel" charset="0"/>
                <a:cs typeface="Helvetica"/>
              </a:rPr>
              <a:t>MARKETING</a:t>
            </a:r>
          </a:p>
          <a:p>
            <a:pPr marL="0" indent="0">
              <a:buNone/>
            </a:pPr>
            <a:r>
              <a:rPr lang="es-ES_tradnl" sz="4267" dirty="0">
                <a:solidFill>
                  <a:srgbClr val="1F56A5"/>
                </a:solidFill>
                <a:latin typeface="Helvetica"/>
                <a:ea typeface="Corbel" charset="0"/>
                <a:cs typeface="Helvetica"/>
              </a:rPr>
              <a:t>Octubre 5 de 2020</a:t>
            </a:r>
          </a:p>
        </p:txBody>
      </p:sp>
      <p:pic>
        <p:nvPicPr>
          <p:cNvPr id="9" name="Imagen 8">
            <a:extLst>
              <a:ext uri="{FF2B5EF4-FFF2-40B4-BE49-F238E27FC236}">
                <a16:creationId xmlns:a16="http://schemas.microsoft.com/office/drawing/2014/main" xmlns="" id="{58CB3867-B441-264F-986B-C8ABAC91C6D2}"/>
              </a:ext>
            </a:extLst>
          </p:cNvPr>
          <p:cNvPicPr>
            <a:picLocks noChangeAspect="1"/>
          </p:cNvPicPr>
          <p:nvPr/>
        </p:nvPicPr>
        <p:blipFill rotWithShape="1">
          <a:blip r:embed="rId3"/>
          <a:srcRect l="3298" b="17315"/>
          <a:stretch/>
        </p:blipFill>
        <p:spPr>
          <a:xfrm>
            <a:off x="539363" y="1640194"/>
            <a:ext cx="4202625" cy="1822853"/>
          </a:xfrm>
          <a:prstGeom prst="rect">
            <a:avLst/>
          </a:prstGeom>
        </p:spPr>
      </p:pic>
      <p:pic>
        <p:nvPicPr>
          <p:cNvPr id="3" name="Imagen 2">
            <a:extLst>
              <a:ext uri="{FF2B5EF4-FFF2-40B4-BE49-F238E27FC236}">
                <a16:creationId xmlns:a16="http://schemas.microsoft.com/office/drawing/2014/main" xmlns="" id="{72407791-AE3B-7643-AAD9-6E0AA3511E20}"/>
              </a:ext>
            </a:extLst>
          </p:cNvPr>
          <p:cNvPicPr>
            <a:picLocks noChangeAspect="1"/>
          </p:cNvPicPr>
          <p:nvPr/>
        </p:nvPicPr>
        <p:blipFill rotWithShape="1">
          <a:blip r:embed="rId4"/>
          <a:srcRect l="34427" t="6746" r="23065"/>
          <a:stretch/>
        </p:blipFill>
        <p:spPr>
          <a:xfrm>
            <a:off x="7524501" y="314441"/>
            <a:ext cx="4215943" cy="6543559"/>
          </a:xfrm>
          <a:prstGeom prst="rect">
            <a:avLst/>
          </a:prstGeom>
        </p:spPr>
      </p:pic>
    </p:spTree>
    <p:extLst>
      <p:ext uri="{BB962C8B-B14F-4D97-AF65-F5344CB8AC3E}">
        <p14:creationId xmlns:p14="http://schemas.microsoft.com/office/powerpoint/2010/main" xmlns="" val="13230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MODO DE ACCIÓN Y EFICACIA</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80000"/>
            <a:ext cx="10278723" cy="4278094"/>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5. ¿Afecta la humedad o presión atmosférica a la eficacia o funcionamiento de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_tradnl" sz="1600" dirty="0">
                <a:latin typeface="Helvetica Neue" panose="02000503000000020004" pitchFamily="2" charset="0"/>
                <a:ea typeface="Helvetica Neue" panose="02000503000000020004" pitchFamily="2" charset="0"/>
                <a:cs typeface="Helvetica Neue" panose="02000503000000020004" pitchFamily="2" charset="0"/>
              </a:rPr>
              <a:t>La radiación de luz UVC no se ve afectada por las condiciones climáticas como humedad o presión atmosféricas, tampoco por la altitud. El ozono si ha demostrado ser significativamente más eficaz ante la inactivación de virus y bacterias en ambientes con </a:t>
            </a:r>
            <a:r>
              <a:rPr lang="es-ES" sz="1600" dirty="0">
                <a:latin typeface="Helvetica Neue" panose="02000503000000020004" pitchFamily="2" charset="0"/>
                <a:ea typeface="Helvetica Neue" panose="02000503000000020004" pitchFamily="2" charset="0"/>
                <a:cs typeface="Helvetica Neue" panose="02000503000000020004" pitchFamily="2" charset="0"/>
              </a:rPr>
              <a:t>humedades relativas altas, per en ningún caso afecta a la duración del tratamiento.</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6. ¿La luz UVC inactiva virus en el aire o solo superficies?</a:t>
            </a: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luz UVC ha sido utilizada para la desinfección de aire, superficies y agua durante décadas. La comunidad científica ha podido probar con numerosos estudios su efectividad ante virus y bacterias independientemente del medio sobre el que actúe la luz germicida.</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90E3E284-4AA3-0F45-94E4-FF5C723E9F74}"/>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318386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MODO DE ACCIÓN Y EFICACIA</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56721"/>
            <a:ext cx="10278723" cy="4319131"/>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7. ¿El ozono inactiva la COVID-19?</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comunidad científica no ha podido todavía demostrar en laboratorio que el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pueda inactivar el SARS-CoV-2 de aire y superficies, no obstante, si lo ha podido demostrar con otros tipos de coronavirus y norovirus</a:t>
            </a:r>
            <a:r>
              <a:rPr lang="es-ES" sz="1600" baseline="30000" dirty="0">
                <a:latin typeface="Helvetica Neue" panose="02000503000000020004" pitchFamily="2" charset="0"/>
                <a:ea typeface="Helvetica Neue" panose="02000503000000020004" pitchFamily="2" charset="0"/>
                <a:cs typeface="Helvetica Neue" panose="02000503000000020004" pitchFamily="2" charset="0"/>
              </a:rPr>
              <a:t>1</a:t>
            </a:r>
            <a:r>
              <a:rPr lang="es-ES" sz="1600" dirty="0">
                <a:latin typeface="Helvetica Neue" panose="02000503000000020004" pitchFamily="2" charset="0"/>
                <a:ea typeface="Helvetica Neue" panose="02000503000000020004" pitchFamily="2" charset="0"/>
                <a:cs typeface="Helvetica Neue" panose="02000503000000020004" pitchFamily="2" charset="0"/>
              </a:rPr>
              <a:t>, por lo que la aportación de ozono como una capa más en la batalla contra la COVID-19 se considera recomendable siempre en las cantidades y exposiciones de tiempo adecuadas, como las que proporciona 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y basado en los últimos estudios científicos</a:t>
            </a:r>
            <a:r>
              <a:rPr lang="es-ES" sz="1600" baseline="30000" dirty="0">
                <a:latin typeface="Helvetica Neue" panose="02000503000000020004" pitchFamily="2" charset="0"/>
                <a:ea typeface="Helvetica Neue" panose="02000503000000020004" pitchFamily="2" charset="0"/>
                <a:cs typeface="Helvetica Neue" panose="02000503000000020004" pitchFamily="2" charset="0"/>
              </a:rPr>
              <a:t>2</a:t>
            </a:r>
          </a:p>
          <a:p>
            <a:endParaRPr lang="es-ES" sz="1600" b="1" baseline="-25000"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8. ¿Qué cantidad de 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libera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para la inactivación de virus, bacterias y hongos?</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posee un generador de ozono capaz de producir hasta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15mg/h de 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a:t>
            </a: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concentración máxima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que el sensor de ozono permitirá en una estancia será siempre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de 1,5 ppm (partes por millón)</a:t>
            </a:r>
            <a:r>
              <a:rPr lang="es-ES" sz="1600" dirty="0">
                <a:latin typeface="Helvetica Neue" panose="02000503000000020004" pitchFamily="2" charset="0"/>
                <a:ea typeface="Helvetica Neue" panose="02000503000000020004" pitchFamily="2" charset="0"/>
                <a:cs typeface="Helvetica Neue" panose="02000503000000020004" pitchFamily="2" charset="0"/>
              </a:rPr>
              <a:t>, una vez alcanzada esta concentración, el equipo la mantendrá estable durante un periodo de tiempo de 40 minutos.</a:t>
            </a:r>
            <a:endParaRPr lang="es-ES" sz="16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ángulo 1">
            <a:extLst>
              <a:ext uri="{FF2B5EF4-FFF2-40B4-BE49-F238E27FC236}">
                <a16:creationId xmlns:a16="http://schemas.microsoft.com/office/drawing/2014/main" xmlns="" id="{7DE68683-498A-604B-B914-0327C765A0E5}"/>
              </a:ext>
            </a:extLst>
          </p:cNvPr>
          <p:cNvSpPr/>
          <p:nvPr/>
        </p:nvSpPr>
        <p:spPr>
          <a:xfrm>
            <a:off x="651184" y="6273225"/>
            <a:ext cx="9603613" cy="584775"/>
          </a:xfrm>
          <a:prstGeom prst="rect">
            <a:avLst/>
          </a:prstGeom>
        </p:spPr>
        <p:txBody>
          <a:bodyPr wrap="square">
            <a:spAutoFit/>
          </a:bodyPr>
          <a:lstStyle/>
          <a:p>
            <a:pPr marL="228600" indent="-228600">
              <a:buAutoNum type="arabicPeriod"/>
            </a:pPr>
            <a:r>
              <a:rPr lang="es-ES" sz="800" dirty="0">
                <a:hlinkClick r:id="rId4"/>
              </a:rPr>
              <a:t>https://www.mscbs.gob.es/profesionales/saludPublica/ccayes/alertasActual/nCov-China/documentos/COVID19_Nota_sobre_el_uso_de_UV-C.pdf</a:t>
            </a:r>
            <a:endParaRPr lang="es-ES" sz="800" dirty="0"/>
          </a:p>
          <a:p>
            <a:pPr marL="228600" indent="-228600">
              <a:buFontTx/>
              <a:buAutoNum type="arabicPeriod"/>
            </a:pPr>
            <a:r>
              <a:rPr lang="es-ES" sz="800" dirty="0" err="1"/>
              <a:t>Dubuis</a:t>
            </a:r>
            <a:r>
              <a:rPr lang="es-ES" sz="800" dirty="0"/>
              <a:t> ME, </a:t>
            </a:r>
            <a:r>
              <a:rPr lang="es-ES" sz="800" dirty="0" err="1"/>
              <a:t>Dumont-Leblond</a:t>
            </a:r>
            <a:r>
              <a:rPr lang="es-ES" sz="800" dirty="0"/>
              <a:t> N, </a:t>
            </a:r>
            <a:r>
              <a:rPr lang="es-ES" sz="800" dirty="0" err="1"/>
              <a:t>Laliberté</a:t>
            </a:r>
            <a:r>
              <a:rPr lang="es-ES" sz="800" dirty="0"/>
              <a:t> C, et al. Ozone </a:t>
            </a:r>
            <a:r>
              <a:rPr lang="es-ES" sz="800" dirty="0" err="1"/>
              <a:t>efficacy</a:t>
            </a:r>
            <a:r>
              <a:rPr lang="es-ES" sz="800" dirty="0"/>
              <a:t> </a:t>
            </a:r>
            <a:r>
              <a:rPr lang="es-ES" sz="800" dirty="0" err="1"/>
              <a:t>for</a:t>
            </a:r>
            <a:r>
              <a:rPr lang="es-ES" sz="800" dirty="0"/>
              <a:t> </a:t>
            </a:r>
            <a:r>
              <a:rPr lang="es-ES" sz="800" dirty="0" err="1"/>
              <a:t>the</a:t>
            </a:r>
            <a:r>
              <a:rPr lang="es-ES" sz="800" dirty="0"/>
              <a:t> control of </a:t>
            </a:r>
            <a:r>
              <a:rPr lang="es-ES" sz="800" dirty="0" err="1"/>
              <a:t>airborne</a:t>
            </a:r>
            <a:r>
              <a:rPr lang="es-ES" sz="800" dirty="0"/>
              <a:t> </a:t>
            </a:r>
            <a:r>
              <a:rPr lang="es-ES" sz="800" dirty="0" err="1"/>
              <a:t>viruses</a:t>
            </a:r>
            <a:r>
              <a:rPr lang="es-ES" sz="800" dirty="0"/>
              <a:t>: </a:t>
            </a:r>
            <a:r>
              <a:rPr lang="es-ES" sz="800" dirty="0" err="1"/>
              <a:t>Bacteriophage</a:t>
            </a:r>
            <a:r>
              <a:rPr lang="es-ES" sz="800" dirty="0"/>
              <a:t> and norovirus </a:t>
            </a:r>
            <a:r>
              <a:rPr lang="es-ES" sz="800" dirty="0" err="1"/>
              <a:t>models</a:t>
            </a:r>
            <a:r>
              <a:rPr lang="es-ES" sz="800" dirty="0"/>
              <a:t>. </a:t>
            </a:r>
            <a:r>
              <a:rPr lang="es-ES" sz="800" i="1" dirty="0" err="1"/>
              <a:t>PLoS</a:t>
            </a:r>
            <a:r>
              <a:rPr lang="es-ES" sz="800" i="1" dirty="0"/>
              <a:t> </a:t>
            </a:r>
            <a:r>
              <a:rPr lang="es-ES" sz="800" i="1" dirty="0" err="1"/>
              <a:t>One</a:t>
            </a:r>
            <a:r>
              <a:rPr lang="es-ES" sz="800" dirty="0"/>
              <a:t>. 2020;15(4):e0231164. </a:t>
            </a:r>
            <a:r>
              <a:rPr lang="es-ES" sz="800" dirty="0" err="1"/>
              <a:t>Published</a:t>
            </a:r>
            <a:r>
              <a:rPr lang="es-ES" sz="800" dirty="0"/>
              <a:t> 2020 </a:t>
            </a:r>
            <a:r>
              <a:rPr lang="es-ES" sz="800" dirty="0" err="1"/>
              <a:t>Apr</a:t>
            </a:r>
            <a:r>
              <a:rPr lang="es-ES" sz="800" dirty="0"/>
              <a:t> 10. doi:10.1371/journal.pone.0231164</a:t>
            </a:r>
          </a:p>
          <a:p>
            <a:endParaRPr lang="es-ES" sz="800" dirty="0"/>
          </a:p>
        </p:txBody>
      </p:sp>
      <p:pic>
        <p:nvPicPr>
          <p:cNvPr id="10" name="Imagen 9">
            <a:extLst>
              <a:ext uri="{FF2B5EF4-FFF2-40B4-BE49-F238E27FC236}">
                <a16:creationId xmlns:a16="http://schemas.microsoft.com/office/drawing/2014/main" xmlns="" id="{924B4419-8DEA-8848-A293-6F14CE1C339D}"/>
              </a:ext>
            </a:extLst>
          </p:cNvPr>
          <p:cNvPicPr>
            <a:picLocks noChangeAspect="1"/>
          </p:cNvPicPr>
          <p:nvPr/>
        </p:nvPicPr>
        <p:blipFill rotWithShape="1">
          <a:blip r:embed="rId5"/>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99373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MODO DE ACCIÓN Y EFICACIA</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831728"/>
            <a:ext cx="10278723" cy="4606389"/>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9. ¿Cómo puedo saber si ha sido eficaz el tratamiento una vez aplicado?</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Las dosis de radiación ultravioleta adecuadas para la inactivación de virus, bacterias y hongos han sido meticulosamente estudiadas por el departamento de I+D siguiendo las últimas evidencias científicas publicadas. Existe un método con el que se puede medir la cantidad de radiación emitida en un punto concreto y así saber si ha sido efectiva, esto es mediante el uso 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adhesivos fotosensibles </a:t>
            </a:r>
            <a:r>
              <a:rPr lang="es-ES" sz="1600" dirty="0">
                <a:latin typeface="Helvetica Neue" panose="02000503000000020004" pitchFamily="2" charset="0"/>
                <a:ea typeface="Helvetica Neue" panose="02000503000000020004" pitchFamily="2" charset="0"/>
                <a:cs typeface="Helvetica Neue" panose="02000503000000020004" pitchFamily="2" charset="0"/>
              </a:rPr>
              <a:t>que se pueden suministrar opcionalmente. Por lo tanto,  constatar que en un punto ha sido entregada una densidad de potencia UVC efectiva, es posible.</a:t>
            </a:r>
          </a:p>
          <a:p>
            <a:endParaRPr lang="es-ES" sz="1600" b="1" baseline="-25000" dirty="0">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10. ¿Cuántos metros cuadrados puede desinfectar el sistema UVC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1600"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cubre hasta 49 m</a:t>
            </a:r>
            <a:r>
              <a:rPr lang="es-ES" sz="1600" baseline="30000" dirty="0">
                <a:latin typeface="Helvetica Neue" panose="02000503000000020004" pitchFamily="2" charset="0"/>
                <a:ea typeface="Helvetica Neue" panose="02000503000000020004" pitchFamily="2" charset="0"/>
                <a:cs typeface="Helvetica Neue" panose="02000503000000020004" pitchFamily="2" charset="0"/>
              </a:rPr>
              <a:t>2</a:t>
            </a:r>
            <a:r>
              <a:rPr lang="es-ES" sz="1600" dirty="0">
                <a:latin typeface="Helvetica Neue" panose="02000503000000020004" pitchFamily="2" charset="0"/>
                <a:ea typeface="Helvetica Neue" panose="02000503000000020004" pitchFamily="2" charset="0"/>
                <a:cs typeface="Helvetica Neue" panose="02000503000000020004" pitchFamily="2" charset="0"/>
              </a:rPr>
              <a:t>/ 547 pies cuadrados de superficie en un solo ciclo de 12 minutos. Para más espacio debes aumentar el número de ciclos.</a:t>
            </a:r>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600" b="1" baseline="-25000"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2D11FFCA-D76B-8541-ADC4-0EB07E274B9E}"/>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67924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MODE OF ACTION AND EFFECTIVENESS</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62940" y="1793833"/>
            <a:ext cx="10982488" cy="2554545"/>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11. ¿Cuál es el espacio máximo que el generador de ozono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puede desinfectar?</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Las pruebas sugieren que con una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fase de generación de 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40 minutos </a:t>
            </a:r>
            <a:r>
              <a:rPr lang="es-ES" sz="1600" dirty="0">
                <a:latin typeface="Helvetica Neue" panose="02000503000000020004" pitchFamily="2" charset="0"/>
                <a:ea typeface="Helvetica Neue" panose="02000503000000020004" pitchFamily="2" charset="0"/>
                <a:cs typeface="Helvetica Neue" panose="02000503000000020004" pitchFamily="2" charset="0"/>
              </a:rPr>
              <a:t>y una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humedad relativa regular </a:t>
            </a:r>
            <a:r>
              <a:rPr lang="es-ES" sz="1600" dirty="0">
                <a:latin typeface="Helvetica Neue" panose="02000503000000020004" pitchFamily="2" charset="0"/>
                <a:ea typeface="Helvetica Neue" panose="02000503000000020004" pitchFamily="2" charset="0"/>
                <a:cs typeface="Helvetica Neue" panose="02000503000000020004" pitchFamily="2" charset="0"/>
              </a:rPr>
              <a:t>podríamos desinfectar hasta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80m2</a:t>
            </a:r>
            <a:r>
              <a:rPr lang="es-ES" sz="1600" dirty="0">
                <a:latin typeface="Helvetica Neue" panose="02000503000000020004" pitchFamily="2" charset="0"/>
                <a:ea typeface="Helvetica Neue" panose="02000503000000020004" pitchFamily="2" charset="0"/>
                <a:cs typeface="Helvetica Neue" panose="02000503000000020004" pitchFamily="2" charset="0"/>
              </a:rPr>
              <a:t> con un enfoque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conservador, logrando un umbral de 1,5 ppm</a:t>
            </a:r>
            <a:r>
              <a:rPr lang="es-ES" sz="1600" dirty="0">
                <a:latin typeface="Helvetica Neue" panose="02000503000000020004" pitchFamily="2" charset="0"/>
                <a:ea typeface="Helvetica Neue" panose="02000503000000020004" pitchFamily="2" charset="0"/>
                <a:cs typeface="Helvetica Neue" panose="02000503000000020004" pitchFamily="2" charset="0"/>
              </a:rPr>
              <a:t>.</a:t>
            </a:r>
          </a:p>
          <a:p>
            <a:endParaRPr lang="es-ES" sz="1600"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El generador de ozono 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tiene un límite de tiempo de carga de 120 minutos, si en este tiempo no ha logrado alcanzar el umbral de 1.5 ppm, el dispositivo se detendrá automáticamente y comenzará el período de descomposición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a:t>
            </a:r>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2D11FFCA-D76B-8541-ADC4-0EB07E274B9E}"/>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
        <p:nvSpPr>
          <p:cNvPr id="11" name="CuadroTexto 10">
            <a:extLst>
              <a:ext uri="{FF2B5EF4-FFF2-40B4-BE49-F238E27FC236}">
                <a16:creationId xmlns:a16="http://schemas.microsoft.com/office/drawing/2014/main" xmlns="" id="{C6DD5E4E-DCB0-4741-931E-0A5734A7F4A1}"/>
              </a:ext>
            </a:extLst>
          </p:cNvPr>
          <p:cNvSpPr txBox="1"/>
          <p:nvPr/>
        </p:nvSpPr>
        <p:spPr>
          <a:xfrm>
            <a:off x="2259075" y="6346726"/>
            <a:ext cx="521297" cy="248209"/>
          </a:xfrm>
          <a:prstGeom prst="rect">
            <a:avLst/>
          </a:prstGeom>
          <a:noFill/>
        </p:spPr>
        <p:txBody>
          <a:bodyPr wrap="none" rtlCol="0">
            <a:spAutoFit/>
          </a:bodyPr>
          <a:lstStyle/>
          <a:p>
            <a:r>
              <a:rPr lang="es-ES" sz="1013" dirty="0"/>
              <a:t>0 ppm</a:t>
            </a:r>
          </a:p>
        </p:txBody>
      </p:sp>
      <p:sp>
        <p:nvSpPr>
          <p:cNvPr id="12" name="CuadroTexto 11">
            <a:extLst>
              <a:ext uri="{FF2B5EF4-FFF2-40B4-BE49-F238E27FC236}">
                <a16:creationId xmlns:a16="http://schemas.microsoft.com/office/drawing/2014/main" xmlns="" id="{900BE293-7E39-7748-8B28-94E5924FF49A}"/>
              </a:ext>
            </a:extLst>
          </p:cNvPr>
          <p:cNvSpPr txBox="1"/>
          <p:nvPr/>
        </p:nvSpPr>
        <p:spPr>
          <a:xfrm>
            <a:off x="3294781" y="4458194"/>
            <a:ext cx="1832610" cy="461665"/>
          </a:xfrm>
          <a:prstGeom prst="rect">
            <a:avLst/>
          </a:prstGeom>
          <a:noFill/>
        </p:spPr>
        <p:txBody>
          <a:bodyPr wrap="square" rtlCol="0">
            <a:spAutoFit/>
          </a:bodyPr>
          <a:lstStyle/>
          <a:p>
            <a:r>
              <a:rPr lang="es-ES" sz="1200" dirty="0"/>
              <a:t>Fase de generación de ozono y desinfección</a:t>
            </a:r>
          </a:p>
        </p:txBody>
      </p:sp>
      <p:sp>
        <p:nvSpPr>
          <p:cNvPr id="13" name="Triángulo rectángulo 12">
            <a:extLst>
              <a:ext uri="{FF2B5EF4-FFF2-40B4-BE49-F238E27FC236}">
                <a16:creationId xmlns:a16="http://schemas.microsoft.com/office/drawing/2014/main" xmlns="" id="{DD6F6AD0-C5B1-554B-9625-F4E520E1B769}"/>
              </a:ext>
            </a:extLst>
          </p:cNvPr>
          <p:cNvSpPr/>
          <p:nvPr/>
        </p:nvSpPr>
        <p:spPr>
          <a:xfrm flipH="1">
            <a:off x="2554980" y="5329396"/>
            <a:ext cx="2951265" cy="870283"/>
          </a:xfrm>
          <a:prstGeom prst="rtTriangle">
            <a:avLst/>
          </a:prstGeom>
          <a:gradFill flip="none" rotWithShape="1">
            <a:gsLst>
              <a:gs pos="0">
                <a:schemeClr val="accent1">
                  <a:lumMod val="5000"/>
                  <a:lumOff val="95000"/>
                </a:schemeClr>
              </a:gs>
              <a:gs pos="100000">
                <a:schemeClr val="accent1"/>
              </a:gs>
              <a:gs pos="0">
                <a:srgbClr val="B6C9E8"/>
              </a:gs>
              <a:gs pos="51000">
                <a:schemeClr val="accent1">
                  <a:lumMod val="45000"/>
                  <a:lumOff val="55000"/>
                </a:schemeClr>
              </a:gs>
              <a:gs pos="0">
                <a:schemeClr val="accent1">
                  <a:lumMod val="45000"/>
                  <a:lumOff val="55000"/>
                </a:schemeClr>
              </a:gs>
              <a:gs pos="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13" dirty="0"/>
              <a:t>5 min </a:t>
            </a:r>
            <a:r>
              <a:rPr lang="mr-IN" sz="1013" dirty="0"/>
              <a:t>–</a:t>
            </a:r>
            <a:r>
              <a:rPr lang="es-ES_tradnl" sz="1013" dirty="0"/>
              <a:t> 120 min </a:t>
            </a:r>
          </a:p>
        </p:txBody>
      </p:sp>
      <p:sp>
        <p:nvSpPr>
          <p:cNvPr id="14" name="Rectángulo 13">
            <a:extLst>
              <a:ext uri="{FF2B5EF4-FFF2-40B4-BE49-F238E27FC236}">
                <a16:creationId xmlns:a16="http://schemas.microsoft.com/office/drawing/2014/main" xmlns="" id="{B63E3627-2748-9E41-96B0-12A1A84C5477}"/>
              </a:ext>
            </a:extLst>
          </p:cNvPr>
          <p:cNvSpPr/>
          <p:nvPr/>
        </p:nvSpPr>
        <p:spPr>
          <a:xfrm>
            <a:off x="5558943" y="5329396"/>
            <a:ext cx="2389233" cy="8702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13" dirty="0"/>
          </a:p>
          <a:p>
            <a:pPr algn="ctr"/>
            <a:endParaRPr lang="es-ES_tradnl" sz="1013" dirty="0"/>
          </a:p>
          <a:p>
            <a:pPr algn="ctr"/>
            <a:r>
              <a:rPr lang="es-ES_tradnl" sz="1013" dirty="0"/>
              <a:t>40 min</a:t>
            </a:r>
          </a:p>
        </p:txBody>
      </p:sp>
      <p:sp>
        <p:nvSpPr>
          <p:cNvPr id="15" name="CuadroTexto 14">
            <a:extLst>
              <a:ext uri="{FF2B5EF4-FFF2-40B4-BE49-F238E27FC236}">
                <a16:creationId xmlns:a16="http://schemas.microsoft.com/office/drawing/2014/main" xmlns="" id="{05A26D1C-42A3-0A42-9FB5-19B69131D6CA}"/>
              </a:ext>
            </a:extLst>
          </p:cNvPr>
          <p:cNvSpPr txBox="1"/>
          <p:nvPr/>
        </p:nvSpPr>
        <p:spPr>
          <a:xfrm>
            <a:off x="3128218" y="6268835"/>
            <a:ext cx="2464342" cy="473206"/>
          </a:xfrm>
          <a:prstGeom prst="rect">
            <a:avLst/>
          </a:prstGeom>
          <a:noFill/>
        </p:spPr>
        <p:txBody>
          <a:bodyPr wrap="square" rtlCol="0">
            <a:spAutoFit/>
          </a:bodyPr>
          <a:lstStyle/>
          <a:p>
            <a:r>
              <a:rPr lang="es-ES" sz="825" dirty="0"/>
              <a:t>Si no se han alcanzado 0,1 ppm en </a:t>
            </a:r>
            <a:r>
              <a:rPr lang="es-ES" sz="825" b="1" dirty="0"/>
              <a:t>30 min</a:t>
            </a:r>
            <a:r>
              <a:rPr lang="es-ES" sz="825" dirty="0"/>
              <a:t>, el generador se detendrá. Es debido a una fuga en la habitación o excesivo tamaño.</a:t>
            </a:r>
          </a:p>
        </p:txBody>
      </p:sp>
      <p:sp>
        <p:nvSpPr>
          <p:cNvPr id="16" name="Elipse 15">
            <a:extLst>
              <a:ext uri="{FF2B5EF4-FFF2-40B4-BE49-F238E27FC236}">
                <a16:creationId xmlns:a16="http://schemas.microsoft.com/office/drawing/2014/main" xmlns="" id="{8A05F166-8B85-5045-B5C7-97C2DF0FA4AF}"/>
              </a:ext>
            </a:extLst>
          </p:cNvPr>
          <p:cNvSpPr/>
          <p:nvPr/>
        </p:nvSpPr>
        <p:spPr>
          <a:xfrm>
            <a:off x="2914453" y="4489052"/>
            <a:ext cx="308789" cy="308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13" dirty="0"/>
              <a:t>1</a:t>
            </a:r>
          </a:p>
        </p:txBody>
      </p:sp>
      <p:cxnSp>
        <p:nvCxnSpPr>
          <p:cNvPr id="17" name="Conector recto 16">
            <a:extLst>
              <a:ext uri="{FF2B5EF4-FFF2-40B4-BE49-F238E27FC236}">
                <a16:creationId xmlns:a16="http://schemas.microsoft.com/office/drawing/2014/main" xmlns="" id="{580D2556-155B-4E44-9402-83BC937A60AC}"/>
              </a:ext>
            </a:extLst>
          </p:cNvPr>
          <p:cNvCxnSpPr/>
          <p:nvPr/>
        </p:nvCxnSpPr>
        <p:spPr>
          <a:xfrm>
            <a:off x="2525151" y="6199679"/>
            <a:ext cx="0" cy="1547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xmlns="" id="{D8DB07CA-2E8B-7944-A774-8FF9A6526738}"/>
              </a:ext>
            </a:extLst>
          </p:cNvPr>
          <p:cNvSpPr txBox="1"/>
          <p:nvPr/>
        </p:nvSpPr>
        <p:spPr>
          <a:xfrm>
            <a:off x="5191284" y="4980917"/>
            <a:ext cx="619080" cy="248209"/>
          </a:xfrm>
          <a:prstGeom prst="rect">
            <a:avLst/>
          </a:prstGeom>
          <a:noFill/>
        </p:spPr>
        <p:txBody>
          <a:bodyPr wrap="none" rtlCol="0">
            <a:spAutoFit/>
          </a:bodyPr>
          <a:lstStyle/>
          <a:p>
            <a:r>
              <a:rPr lang="es-ES" sz="1013" dirty="0"/>
              <a:t>1,5 ppm</a:t>
            </a:r>
          </a:p>
        </p:txBody>
      </p:sp>
      <p:sp>
        <p:nvSpPr>
          <p:cNvPr id="19" name="Triángulo rectángulo 18">
            <a:extLst>
              <a:ext uri="{FF2B5EF4-FFF2-40B4-BE49-F238E27FC236}">
                <a16:creationId xmlns:a16="http://schemas.microsoft.com/office/drawing/2014/main" xmlns="" id="{D281A399-56F0-3248-96CD-1702A296783F}"/>
              </a:ext>
            </a:extLst>
          </p:cNvPr>
          <p:cNvSpPr/>
          <p:nvPr/>
        </p:nvSpPr>
        <p:spPr>
          <a:xfrm>
            <a:off x="8010115" y="5329396"/>
            <a:ext cx="1303054" cy="870406"/>
          </a:xfrm>
          <a:prstGeom prst="rtTriangle">
            <a:avLst/>
          </a:prstGeom>
          <a:gradFill>
            <a:gsLst>
              <a:gs pos="0">
                <a:srgbClr val="92D050"/>
              </a:gs>
              <a:gs pos="100000">
                <a:srgbClr val="92D050"/>
              </a:gs>
              <a:gs pos="0">
                <a:srgbClr val="B6C9E8"/>
              </a:gs>
              <a:gs pos="51000">
                <a:srgbClr val="92D050"/>
              </a:gs>
              <a:gs pos="0">
                <a:schemeClr val="accent1">
                  <a:lumMod val="45000"/>
                  <a:lumOff val="55000"/>
                </a:schemeClr>
              </a:gs>
              <a:gs pos="0">
                <a:schemeClr val="bg1"/>
              </a:gs>
            </a:gsLst>
            <a:lin ang="10800000" scaled="1"/>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13" dirty="0"/>
              <a:t>40 min</a:t>
            </a:r>
          </a:p>
        </p:txBody>
      </p:sp>
      <p:cxnSp>
        <p:nvCxnSpPr>
          <p:cNvPr id="20" name="Conector recto 19">
            <a:extLst>
              <a:ext uri="{FF2B5EF4-FFF2-40B4-BE49-F238E27FC236}">
                <a16:creationId xmlns:a16="http://schemas.microsoft.com/office/drawing/2014/main" xmlns="" id="{0FE08372-D318-4C42-995F-E41906C395C3}"/>
              </a:ext>
            </a:extLst>
          </p:cNvPr>
          <p:cNvCxnSpPr/>
          <p:nvPr/>
        </p:nvCxnSpPr>
        <p:spPr>
          <a:xfrm>
            <a:off x="9313169" y="6191951"/>
            <a:ext cx="0" cy="154775"/>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xmlns="" id="{F0D7A9C3-450C-B240-B3E4-D3FE46B88481}"/>
              </a:ext>
            </a:extLst>
          </p:cNvPr>
          <p:cNvSpPr txBox="1"/>
          <p:nvPr/>
        </p:nvSpPr>
        <p:spPr>
          <a:xfrm>
            <a:off x="5732183" y="4450552"/>
            <a:ext cx="1918022" cy="461665"/>
          </a:xfrm>
          <a:prstGeom prst="rect">
            <a:avLst/>
          </a:prstGeom>
          <a:noFill/>
        </p:spPr>
        <p:txBody>
          <a:bodyPr wrap="square" rtlCol="0">
            <a:spAutoFit/>
          </a:bodyPr>
          <a:lstStyle/>
          <a:p>
            <a:r>
              <a:rPr lang="es-ES" sz="1200" dirty="0"/>
              <a:t>Período sostenido de desinfección</a:t>
            </a:r>
          </a:p>
        </p:txBody>
      </p:sp>
      <p:sp>
        <p:nvSpPr>
          <p:cNvPr id="22" name="Elipse 21">
            <a:extLst>
              <a:ext uri="{FF2B5EF4-FFF2-40B4-BE49-F238E27FC236}">
                <a16:creationId xmlns:a16="http://schemas.microsoft.com/office/drawing/2014/main" xmlns="" id="{8AA5A14B-2224-0740-8B76-79D9A7E81EE8}"/>
              </a:ext>
            </a:extLst>
          </p:cNvPr>
          <p:cNvSpPr/>
          <p:nvPr/>
        </p:nvSpPr>
        <p:spPr>
          <a:xfrm>
            <a:off x="5384907" y="4502647"/>
            <a:ext cx="308789" cy="308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13" dirty="0"/>
              <a:t>2</a:t>
            </a:r>
          </a:p>
        </p:txBody>
      </p:sp>
      <p:sp>
        <p:nvSpPr>
          <p:cNvPr id="23" name="Elipse 22">
            <a:extLst>
              <a:ext uri="{FF2B5EF4-FFF2-40B4-BE49-F238E27FC236}">
                <a16:creationId xmlns:a16="http://schemas.microsoft.com/office/drawing/2014/main" xmlns="" id="{13586BF2-643A-DC4A-847E-4D276E65EC07}"/>
              </a:ext>
            </a:extLst>
          </p:cNvPr>
          <p:cNvSpPr/>
          <p:nvPr/>
        </p:nvSpPr>
        <p:spPr>
          <a:xfrm>
            <a:off x="7992824" y="4499158"/>
            <a:ext cx="308789" cy="308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13" dirty="0"/>
              <a:t>3</a:t>
            </a:r>
          </a:p>
        </p:txBody>
      </p:sp>
      <p:sp>
        <p:nvSpPr>
          <p:cNvPr id="24" name="CuadroTexto 23">
            <a:extLst>
              <a:ext uri="{FF2B5EF4-FFF2-40B4-BE49-F238E27FC236}">
                <a16:creationId xmlns:a16="http://schemas.microsoft.com/office/drawing/2014/main" xmlns="" id="{824E233C-CAD6-6349-A660-33FCDE1BD481}"/>
              </a:ext>
            </a:extLst>
          </p:cNvPr>
          <p:cNvSpPr txBox="1"/>
          <p:nvPr/>
        </p:nvSpPr>
        <p:spPr>
          <a:xfrm>
            <a:off x="7379029" y="5012279"/>
            <a:ext cx="619080" cy="248209"/>
          </a:xfrm>
          <a:prstGeom prst="rect">
            <a:avLst/>
          </a:prstGeom>
          <a:noFill/>
        </p:spPr>
        <p:txBody>
          <a:bodyPr wrap="none" rtlCol="0">
            <a:spAutoFit/>
          </a:bodyPr>
          <a:lstStyle/>
          <a:p>
            <a:r>
              <a:rPr lang="es-ES" sz="1013" dirty="0"/>
              <a:t>1,5 ppm</a:t>
            </a:r>
          </a:p>
        </p:txBody>
      </p:sp>
      <p:sp>
        <p:nvSpPr>
          <p:cNvPr id="25" name="CuadroTexto 24">
            <a:extLst>
              <a:ext uri="{FF2B5EF4-FFF2-40B4-BE49-F238E27FC236}">
                <a16:creationId xmlns:a16="http://schemas.microsoft.com/office/drawing/2014/main" xmlns="" id="{95992496-3DD9-8041-A1DE-D830389B4937}"/>
              </a:ext>
            </a:extLst>
          </p:cNvPr>
          <p:cNvSpPr txBox="1"/>
          <p:nvPr/>
        </p:nvSpPr>
        <p:spPr>
          <a:xfrm>
            <a:off x="9111195" y="6346726"/>
            <a:ext cx="521297" cy="248209"/>
          </a:xfrm>
          <a:prstGeom prst="rect">
            <a:avLst/>
          </a:prstGeom>
          <a:noFill/>
        </p:spPr>
        <p:txBody>
          <a:bodyPr wrap="none" rtlCol="0">
            <a:spAutoFit/>
          </a:bodyPr>
          <a:lstStyle/>
          <a:p>
            <a:r>
              <a:rPr lang="es-ES" sz="1013" dirty="0"/>
              <a:t>0 ppm</a:t>
            </a:r>
          </a:p>
        </p:txBody>
      </p:sp>
      <p:cxnSp>
        <p:nvCxnSpPr>
          <p:cNvPr id="26" name="Conector recto 25">
            <a:extLst>
              <a:ext uri="{FF2B5EF4-FFF2-40B4-BE49-F238E27FC236}">
                <a16:creationId xmlns:a16="http://schemas.microsoft.com/office/drawing/2014/main" xmlns="" id="{B91FD581-A032-D646-AE33-B06F976B9C5A}"/>
              </a:ext>
            </a:extLst>
          </p:cNvPr>
          <p:cNvCxnSpPr>
            <a:cxnSpLocks/>
          </p:cNvCxnSpPr>
          <p:nvPr/>
        </p:nvCxnSpPr>
        <p:spPr>
          <a:xfrm>
            <a:off x="3080209" y="5219243"/>
            <a:ext cx="0" cy="13756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xmlns="" id="{2F9CC7D2-6E2B-F44B-AFF6-E7FC13380DA0}"/>
              </a:ext>
            </a:extLst>
          </p:cNvPr>
          <p:cNvSpPr txBox="1"/>
          <p:nvPr/>
        </p:nvSpPr>
        <p:spPr>
          <a:xfrm>
            <a:off x="2732363" y="5016132"/>
            <a:ext cx="619080" cy="248209"/>
          </a:xfrm>
          <a:prstGeom prst="rect">
            <a:avLst/>
          </a:prstGeom>
          <a:noFill/>
        </p:spPr>
        <p:txBody>
          <a:bodyPr wrap="none" rtlCol="0">
            <a:spAutoFit/>
          </a:bodyPr>
          <a:lstStyle/>
          <a:p>
            <a:r>
              <a:rPr lang="es-ES" sz="1013" dirty="0"/>
              <a:t>0,1 ppm</a:t>
            </a:r>
          </a:p>
        </p:txBody>
      </p:sp>
      <p:sp>
        <p:nvSpPr>
          <p:cNvPr id="28" name="CuadroTexto 27">
            <a:extLst>
              <a:ext uri="{FF2B5EF4-FFF2-40B4-BE49-F238E27FC236}">
                <a16:creationId xmlns:a16="http://schemas.microsoft.com/office/drawing/2014/main" xmlns="" id="{BFFFF5B7-AE85-BB4B-83B1-8025E9D44DEB}"/>
              </a:ext>
            </a:extLst>
          </p:cNvPr>
          <p:cNvSpPr txBox="1"/>
          <p:nvPr/>
        </p:nvSpPr>
        <p:spPr>
          <a:xfrm>
            <a:off x="3880628" y="6007830"/>
            <a:ext cx="1759940" cy="230832"/>
          </a:xfrm>
          <a:prstGeom prst="rect">
            <a:avLst/>
          </a:prstGeom>
          <a:noFill/>
        </p:spPr>
        <p:txBody>
          <a:bodyPr wrap="square" rtlCol="0">
            <a:spAutoFit/>
          </a:bodyPr>
          <a:lstStyle/>
          <a:p>
            <a:r>
              <a:rPr lang="es-ES" sz="900" dirty="0">
                <a:solidFill>
                  <a:schemeClr val="bg1"/>
                </a:solidFill>
              </a:rPr>
              <a:t>(depende tamaño habitación)</a:t>
            </a:r>
          </a:p>
        </p:txBody>
      </p:sp>
      <p:sp>
        <p:nvSpPr>
          <p:cNvPr id="29" name="CuadroTexto 28">
            <a:extLst>
              <a:ext uri="{FF2B5EF4-FFF2-40B4-BE49-F238E27FC236}">
                <a16:creationId xmlns:a16="http://schemas.microsoft.com/office/drawing/2014/main" xmlns="" id="{62588209-D102-564A-A8ED-84F18E03E76D}"/>
              </a:ext>
            </a:extLst>
          </p:cNvPr>
          <p:cNvSpPr txBox="1"/>
          <p:nvPr/>
        </p:nvSpPr>
        <p:spPr>
          <a:xfrm>
            <a:off x="8379408" y="4527982"/>
            <a:ext cx="2215074" cy="276999"/>
          </a:xfrm>
          <a:prstGeom prst="rect">
            <a:avLst/>
          </a:prstGeom>
          <a:noFill/>
        </p:spPr>
        <p:txBody>
          <a:bodyPr wrap="square" rtlCol="0">
            <a:spAutoFit/>
          </a:bodyPr>
          <a:lstStyle/>
          <a:p>
            <a:r>
              <a:rPr lang="es-ES" sz="1200" dirty="0"/>
              <a:t>Descomposición del O</a:t>
            </a:r>
            <a:r>
              <a:rPr lang="es-ES" sz="1200" baseline="-25000" dirty="0"/>
              <a:t>3</a:t>
            </a:r>
          </a:p>
        </p:txBody>
      </p:sp>
    </p:spTree>
    <p:extLst>
      <p:ext uri="{BB962C8B-B14F-4D97-AF65-F5344CB8AC3E}">
        <p14:creationId xmlns:p14="http://schemas.microsoft.com/office/powerpoint/2010/main" xmlns="" val="249847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xmlns="" id="{9DFE1DEB-1EF9-0644-A7B3-56737A55E285}"/>
              </a:ext>
            </a:extLst>
          </p:cNvPr>
          <p:cNvSpPr/>
          <p:nvPr/>
        </p:nvSpPr>
        <p:spPr>
          <a:xfrm>
            <a:off x="5777141" y="0"/>
            <a:ext cx="4923289" cy="298744"/>
          </a:xfrm>
          <a:prstGeom prst="parallelogram">
            <a:avLst>
              <a:gd name="adj" fmla="val 70835"/>
            </a:avLst>
          </a:prstGeom>
          <a:pattFill prst="ltDnDiag">
            <a:fgClr>
              <a:srgbClr val="294E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sp>
        <p:nvSpPr>
          <p:cNvPr id="24" name="Paralelogramo 23">
            <a:extLst>
              <a:ext uri="{FF2B5EF4-FFF2-40B4-BE49-F238E27FC236}">
                <a16:creationId xmlns:a16="http://schemas.microsoft.com/office/drawing/2014/main" xmlns="" id="{E4D54B95-6144-DA4E-900D-2640B0F2A367}"/>
              </a:ext>
            </a:extLst>
          </p:cNvPr>
          <p:cNvSpPr/>
          <p:nvPr/>
        </p:nvSpPr>
        <p:spPr>
          <a:xfrm>
            <a:off x="6734630" y="1"/>
            <a:ext cx="5998341" cy="530164"/>
          </a:xfrm>
          <a:prstGeom prst="parallelogram">
            <a:avLst>
              <a:gd name="adj" fmla="val 70835"/>
            </a:avLst>
          </a:prstGeom>
          <a:gradFill>
            <a:gsLst>
              <a:gs pos="37000">
                <a:srgbClr val="FBFCFE">
                  <a:alpha val="25000"/>
                </a:srgbClr>
              </a:gs>
              <a:gs pos="14000">
                <a:schemeClr val="accent1">
                  <a:lumMod val="5000"/>
                  <a:lumOff val="95000"/>
                  <a:alpha val="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pic>
        <p:nvPicPr>
          <p:cNvPr id="25" name="Imagen 24">
            <a:extLst>
              <a:ext uri="{FF2B5EF4-FFF2-40B4-BE49-F238E27FC236}">
                <a16:creationId xmlns:a16="http://schemas.microsoft.com/office/drawing/2014/main" xmlns="" id="{E9E7B6C7-8DF2-AD48-A98F-D329D86BAEAB}"/>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78088" y="167962"/>
            <a:ext cx="1050061" cy="300605"/>
          </a:xfrm>
          <a:prstGeom prst="rect">
            <a:avLst/>
          </a:prstGeom>
        </p:spPr>
      </p:pic>
      <p:sp>
        <p:nvSpPr>
          <p:cNvPr id="26" name="Marcador de texto 4">
            <a:extLst>
              <a:ext uri="{FF2B5EF4-FFF2-40B4-BE49-F238E27FC236}">
                <a16:creationId xmlns:a16="http://schemas.microsoft.com/office/drawing/2014/main" xmlns="" id="{B4BF759E-7458-C24E-976F-D6F058EED058}"/>
              </a:ext>
            </a:extLst>
          </p:cNvPr>
          <p:cNvSpPr txBox="1">
            <a:spLocks/>
          </p:cNvSpPr>
          <p:nvPr/>
        </p:nvSpPr>
        <p:spPr>
          <a:xfrm>
            <a:off x="244727" y="664055"/>
            <a:ext cx="10072797" cy="847179"/>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6373"/>
              </a:lnSpc>
              <a:spcBef>
                <a:spcPts val="0"/>
              </a:spcBef>
              <a:buNone/>
            </a:pPr>
            <a:endParaRPr lang="en-GB" sz="5600" spc="-200" dirty="0">
              <a:solidFill>
                <a:srgbClr val="052364"/>
              </a:solidFill>
              <a:latin typeface="Montserrat ExtraLight" charset="0"/>
              <a:ea typeface="Montserrat ExtraLight" charset="0"/>
              <a:cs typeface="Montserrat ExtraLight" charset="0"/>
            </a:endParaRPr>
          </a:p>
        </p:txBody>
      </p:sp>
      <p:sp>
        <p:nvSpPr>
          <p:cNvPr id="27" name="Marcador de texto 4">
            <a:extLst>
              <a:ext uri="{FF2B5EF4-FFF2-40B4-BE49-F238E27FC236}">
                <a16:creationId xmlns:a16="http://schemas.microsoft.com/office/drawing/2014/main" xmlns="" id="{53B477C9-C941-F047-81D7-CFF793A81DD1}"/>
              </a:ext>
            </a:extLst>
          </p:cNvPr>
          <p:cNvSpPr txBox="1">
            <a:spLocks/>
          </p:cNvSpPr>
          <p:nvPr/>
        </p:nvSpPr>
        <p:spPr>
          <a:xfrm>
            <a:off x="297907" y="1511233"/>
            <a:ext cx="4814821" cy="1009763"/>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600"/>
              </a:lnSpc>
              <a:spcBef>
                <a:spcPts val="0"/>
              </a:spcBef>
              <a:buNone/>
            </a:pPr>
            <a:endParaRPr lang="en-GB" sz="3733" dirty="0">
              <a:solidFill>
                <a:srgbClr val="249ADD"/>
              </a:solidFill>
              <a:latin typeface="Montserrat ExtraLight" charset="0"/>
              <a:ea typeface="Montserrat ExtraLight" charset="0"/>
              <a:cs typeface="Montserrat ExtraLight" charset="0"/>
            </a:endParaRPr>
          </a:p>
        </p:txBody>
      </p:sp>
      <p:sp>
        <p:nvSpPr>
          <p:cNvPr id="28" name="Marcador de texto 4">
            <a:extLst>
              <a:ext uri="{FF2B5EF4-FFF2-40B4-BE49-F238E27FC236}">
                <a16:creationId xmlns:a16="http://schemas.microsoft.com/office/drawing/2014/main" xmlns="" id="{243A3594-7023-2B46-93D2-565B30FBC7B1}"/>
              </a:ext>
            </a:extLst>
          </p:cNvPr>
          <p:cNvSpPr txBox="1">
            <a:spLocks/>
          </p:cNvSpPr>
          <p:nvPr/>
        </p:nvSpPr>
        <p:spPr>
          <a:xfrm>
            <a:off x="159615" y="2862558"/>
            <a:ext cx="3857212" cy="2253357"/>
          </a:xfrm>
          <a:prstGeom prst="rect">
            <a:avLst/>
          </a:prstGeom>
        </p:spPr>
        <p:txBody>
          <a:bodyPr vert="horz" lIns="0" tIns="0" anchor="t"/>
          <a:lstStyle>
            <a:lvl1pPr marL="162000" indent="-162000" algn="l" defTabSz="457200" rtl="0" eaLnBrk="1" latinLnBrk="0" hangingPunct="1">
              <a:lnSpc>
                <a:spcPct val="90000"/>
              </a:lnSpc>
              <a:spcBef>
                <a:spcPts val="0"/>
              </a:spcBef>
              <a:spcAft>
                <a:spcPts val="1200"/>
              </a:spcAft>
              <a:buClr>
                <a:srgbClr val="2482DD"/>
              </a:buClr>
              <a:buSzPct val="118000"/>
              <a:buFont typeface="Arial"/>
              <a:buChar char="•"/>
              <a:defRPr sz="1800" kern="1200">
                <a:solidFill>
                  <a:srgbClr val="052364"/>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rgbClr val="093F8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93F8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93F8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93F8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1995" indent="0">
              <a:lnSpc>
                <a:spcPct val="100000"/>
              </a:lnSpc>
              <a:spcAft>
                <a:spcPts val="800"/>
              </a:spcAft>
              <a:buSzPct val="122000"/>
              <a:buNone/>
            </a:pPr>
            <a:endParaRPr lang="en-GB" sz="1600" dirty="0">
              <a:solidFill>
                <a:schemeClr val="tx1">
                  <a:lumMod val="50000"/>
                  <a:lumOff val="50000"/>
                </a:schemeClr>
              </a:solidFill>
              <a:latin typeface="Montserrat Light" charset="0"/>
              <a:ea typeface="Montserrat Light" charset="0"/>
              <a:cs typeface="Montserrat Light" charset="0"/>
            </a:endParaRPr>
          </a:p>
        </p:txBody>
      </p:sp>
      <p:sp>
        <p:nvSpPr>
          <p:cNvPr id="29" name="Rectángulo 28">
            <a:extLst>
              <a:ext uri="{FF2B5EF4-FFF2-40B4-BE49-F238E27FC236}">
                <a16:creationId xmlns:a16="http://schemas.microsoft.com/office/drawing/2014/main" xmlns="" id="{53C7E2FD-D0FF-0841-BAF5-554684B59A56}"/>
              </a:ext>
            </a:extLst>
          </p:cNvPr>
          <p:cNvSpPr/>
          <p:nvPr/>
        </p:nvSpPr>
        <p:spPr>
          <a:xfrm>
            <a:off x="819515" y="2898757"/>
            <a:ext cx="6096000" cy="323165"/>
          </a:xfrm>
          <a:prstGeom prst="rect">
            <a:avLst/>
          </a:prstGeom>
        </p:spPr>
        <p:txBody>
          <a:bodyPr>
            <a:spAutoFit/>
          </a:bodyPr>
          <a:lstStyle/>
          <a:p>
            <a:pPr>
              <a:lnSpc>
                <a:spcPct val="107000"/>
              </a:lnSpc>
              <a:spcAft>
                <a:spcPts val="1067"/>
              </a:spcAft>
            </a:pPr>
            <a:endParaRPr lang="es-ES" sz="1467"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xmlns="" id="{74FF3770-F8DB-804D-85D5-14C4C940BFF9}"/>
              </a:ext>
            </a:extLst>
          </p:cNvPr>
          <p:cNvGrpSpPr/>
          <p:nvPr/>
        </p:nvGrpSpPr>
        <p:grpSpPr>
          <a:xfrm>
            <a:off x="6734629" y="2379915"/>
            <a:ext cx="5044227" cy="1541167"/>
            <a:chOff x="2682246" y="1815021"/>
            <a:chExt cx="3783170" cy="1155875"/>
          </a:xfrm>
        </p:grpSpPr>
        <p:pic>
          <p:nvPicPr>
            <p:cNvPr id="32" name="Gráfico 31">
              <a:extLst>
                <a:ext uri="{FF2B5EF4-FFF2-40B4-BE49-F238E27FC236}">
                  <a16:creationId xmlns:a16="http://schemas.microsoft.com/office/drawing/2014/main" xmlns="" id="{DA9BD306-36DC-C44E-B987-0A42319F5445}"/>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2682246" y="1815021"/>
              <a:ext cx="3557841" cy="1155875"/>
            </a:xfrm>
            <a:prstGeom prst="rect">
              <a:avLst/>
            </a:prstGeom>
          </p:spPr>
        </p:pic>
        <p:sp>
          <p:nvSpPr>
            <p:cNvPr id="33" name="CuadroTexto 32">
              <a:extLst>
                <a:ext uri="{FF2B5EF4-FFF2-40B4-BE49-F238E27FC236}">
                  <a16:creationId xmlns:a16="http://schemas.microsoft.com/office/drawing/2014/main" xmlns="" id="{37050572-44FF-6545-89C7-9CA6B33FC5F8}"/>
                </a:ext>
              </a:extLst>
            </p:cNvPr>
            <p:cNvSpPr txBox="1"/>
            <p:nvPr/>
          </p:nvSpPr>
          <p:spPr>
            <a:xfrm>
              <a:off x="6210294" y="1822696"/>
              <a:ext cx="255122" cy="92333"/>
            </a:xfrm>
            <a:prstGeom prst="rect">
              <a:avLst/>
            </a:prstGeom>
            <a:noFill/>
          </p:spPr>
          <p:txBody>
            <a:bodyPr wrap="square" lIns="0" tIns="0" rIns="0" bIns="0" rtlCol="0">
              <a:spAutoFit/>
            </a:bodyPr>
            <a:lstStyle/>
            <a:p>
              <a:r>
                <a:rPr lang="en-US" sz="800" dirty="0">
                  <a:solidFill>
                    <a:srgbClr val="265D9A"/>
                  </a:solidFill>
                  <a:latin typeface="Barlow Light" pitchFamily="2" charset="77"/>
                  <a:ea typeface="Calibri" panose="020F0502020204030204" pitchFamily="34" charset="0"/>
                </a:rPr>
                <a:t>TM</a:t>
              </a:r>
              <a:endParaRPr lang="es-ES" sz="800" dirty="0">
                <a:solidFill>
                  <a:srgbClr val="265D9A"/>
                </a:solidFill>
              </a:endParaRPr>
            </a:p>
          </p:txBody>
        </p:sp>
      </p:grpSp>
      <p:pic>
        <p:nvPicPr>
          <p:cNvPr id="14" name="Imagen 13">
            <a:extLst>
              <a:ext uri="{FF2B5EF4-FFF2-40B4-BE49-F238E27FC236}">
                <a16:creationId xmlns:a16="http://schemas.microsoft.com/office/drawing/2014/main" xmlns="" id="{9DB642C8-337D-EB48-8482-DEBE76590FF4}"/>
              </a:ext>
            </a:extLst>
          </p:cNvPr>
          <p:cNvPicPr>
            <a:picLocks noChangeAspect="1"/>
          </p:cNvPicPr>
          <p:nvPr/>
        </p:nvPicPr>
        <p:blipFill rotWithShape="1">
          <a:blip r:embed="rId5"/>
          <a:srcRect l="9050" t="6745" r="27135" b="2198"/>
          <a:stretch/>
        </p:blipFill>
        <p:spPr>
          <a:xfrm>
            <a:off x="0" y="1004991"/>
            <a:ext cx="5777141" cy="5832181"/>
          </a:xfrm>
          <a:prstGeom prst="rect">
            <a:avLst/>
          </a:prstGeom>
        </p:spPr>
      </p:pic>
      <p:sp>
        <p:nvSpPr>
          <p:cNvPr id="13" name="Subtítulo 12"/>
          <p:cNvSpPr>
            <a:spLocks noGrp="1"/>
          </p:cNvSpPr>
          <p:nvPr>
            <p:ph type="body" idx="4294967295"/>
          </p:nvPr>
        </p:nvSpPr>
        <p:spPr>
          <a:xfrm>
            <a:off x="6734629" y="5115914"/>
            <a:ext cx="4743790" cy="1113435"/>
          </a:xfrm>
          <a:prstGeom prst="rect">
            <a:avLst/>
          </a:prstGeom>
          <a:ln w="12700">
            <a:solidFill>
              <a:srgbClr val="449AC7"/>
            </a:solidFill>
          </a:ln>
        </p:spPr>
        <p:txBody>
          <a:bodyPr vert="horz" lIns="0" tIns="48000" rIns="0" bIns="0" rtlCol="0" anchor="ctr" anchorCtr="1">
            <a:normAutofit fontScale="92500" lnSpcReduction="20000"/>
          </a:bodyPr>
          <a:lstStyle/>
          <a:p>
            <a:pPr marL="11113" indent="0">
              <a:buNone/>
            </a:pPr>
            <a:r>
              <a:rPr lang="es-ES_tradnl" sz="4800" b="1" dirty="0">
                <a:solidFill>
                  <a:srgbClr val="449AC7"/>
                </a:solidFill>
                <a:latin typeface="Barlow SemiBold" pitchFamily="2" charset="77"/>
              </a:rPr>
              <a:t>USO DE COMVAT DUO</a:t>
            </a:r>
            <a:r>
              <a:rPr lang="es-ES_tradnl" sz="4800" b="1" baseline="-25000" dirty="0">
                <a:solidFill>
                  <a:srgbClr val="449AC7"/>
                </a:solidFill>
                <a:latin typeface="Barlow SemiBold" pitchFamily="2" charset="77"/>
              </a:rPr>
              <a:t>3</a:t>
            </a:r>
          </a:p>
        </p:txBody>
      </p:sp>
    </p:spTree>
    <p:extLst>
      <p:ext uri="{BB962C8B-B14F-4D97-AF65-F5344CB8AC3E}">
        <p14:creationId xmlns:p14="http://schemas.microsoft.com/office/powerpoint/2010/main" xmlns="" val="2684020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567626" y="1743238"/>
            <a:ext cx="10278723" cy="2985433"/>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12. ¿Puedo utilizar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si entra luz del exterior en la habitación a desinfectar?</a:t>
            </a:r>
          </a:p>
          <a:p>
            <a:endParaRPr lang="es-ES" sz="1600"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puede utilizarse aún entrando luz del exterior</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sea esta filtrada o no filtrada por algún material.</a:t>
            </a: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incidencia de otras fuentes de luz sobre el espacio a tratar no afectará la eficacia y seguridad del tratamiento de luz UVC. Es recomendable, no obstante, apagar las luces o fuentes de luz externas para un mayor control del proceso, pues se percibirá más fácilmente la fuente de luz de 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endParaRPr lang="es-ES" sz="1600"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1B4CC533-A8B4-C544-993E-A748E701E18B}"/>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89052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43865"/>
            <a:ext cx="10278723" cy="4216539"/>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13.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puede utilizarse en presencia de personas?</a:t>
            </a:r>
          </a:p>
          <a:p>
            <a:endParaRPr lang="es-ES" sz="1600"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a:t>
            </a:r>
            <a:r>
              <a:rPr lang="es-ES" sz="1600" b="1" dirty="0">
                <a:latin typeface="Helvetica Neue" panose="02000503000000020004" pitchFamily="2" charset="0"/>
                <a:ea typeface="Helvetica Neue" panose="02000503000000020004" pitchFamily="2" charset="0"/>
                <a:cs typeface="Helvetica Neue" panose="02000503000000020004" pitchFamily="2" charset="0"/>
              </a:rPr>
              <a:t>no puede utilizarse en presencia de personas </a:t>
            </a:r>
            <a:r>
              <a:rPr lang="es-ES" sz="1600" dirty="0">
                <a:latin typeface="Helvetica Neue" panose="02000503000000020004" pitchFamily="2" charset="0"/>
                <a:ea typeface="Helvetica Neue" panose="02000503000000020004" pitchFamily="2" charset="0"/>
                <a:cs typeface="Helvetica Neue" panose="02000503000000020004" pitchFamily="2" charset="0"/>
              </a:rPr>
              <a:t>en ningún caso, en cualquiera de sus 3 modos, </a:t>
            </a:r>
            <a:r>
              <a:rPr lang="es-ES" sz="1600" b="1" dirty="0">
                <a:latin typeface="Helvetica Neue" panose="02000503000000020004" pitchFamily="2" charset="0"/>
                <a:ea typeface="Helvetica Neue" panose="02000503000000020004" pitchFamily="2" charset="0"/>
                <a:cs typeface="Helvetica Neue" panose="02000503000000020004" pitchFamily="2" charset="0"/>
              </a:rPr>
              <a:t>UV, 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b="1" dirty="0" err="1">
                <a:latin typeface="Helvetica Neue" panose="02000503000000020004" pitchFamily="2" charset="0"/>
                <a:ea typeface="Helvetica Neue" panose="02000503000000020004" pitchFamily="2" charset="0"/>
                <a:cs typeface="Helvetica Neue" panose="02000503000000020004" pitchFamily="2" charset="0"/>
              </a:rPr>
              <a:t>ó</a:t>
            </a:r>
            <a:r>
              <a:rPr lang="es-ES" sz="1600" b="1" dirty="0">
                <a:latin typeface="Helvetica Neue" panose="02000503000000020004" pitchFamily="2" charset="0"/>
                <a:ea typeface="Helvetica Neue" panose="02000503000000020004" pitchFamily="2" charset="0"/>
                <a:cs typeface="Helvetica Neue" panose="02000503000000020004" pitchFamily="2" charset="0"/>
              </a:rPr>
              <a:t> UV+O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a:t>
            </a:r>
          </a:p>
          <a:p>
            <a:r>
              <a:rPr lang="es-ES" sz="1600" dirty="0">
                <a:latin typeface="Helvetica Neue" panose="02000503000000020004" pitchFamily="2" charset="0"/>
                <a:ea typeface="Helvetica Neue" panose="02000503000000020004" pitchFamily="2" charset="0"/>
                <a:cs typeface="Helvetica Neue" panose="02000503000000020004" pitchFamily="2" charset="0"/>
              </a:rPr>
              <a:t>Gracias a su sensor de presencia, si alguien accediera a la estancia durante el tratamiento, el equipo se detendría automáticamente de forma inmediata preservando así la salud de las personas.</a:t>
            </a:r>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14. ¿Requiere personal formado específicamente?</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no requiere personal específico para su uso, puede ser utilizado por cualquier persona que haya sido debidamente formada sobre su funcionamiento y sobre las medidas de seguridad que se deben llevar a cabo.</a:t>
            </a:r>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1B4CC533-A8B4-C544-993E-A748E701E18B}"/>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20806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69369" y="1780000"/>
            <a:ext cx="10099138" cy="4278094"/>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 ¿Puedo utilizar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en alguna otra estancia no específicamente sanitaria?</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Sí.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a parte de estar concebido para los entornos sanitarios más exigentes como los </a:t>
            </a:r>
            <a:r>
              <a:rPr lang="es-ES" sz="1600" b="1" dirty="0">
                <a:latin typeface="Helvetica Neue" panose="02000503000000020004" pitchFamily="2" charset="0"/>
                <a:ea typeface="Helvetica Neue" panose="02000503000000020004" pitchFamily="2" charset="0"/>
                <a:cs typeface="Helvetica Neue" panose="02000503000000020004" pitchFamily="2" charset="0"/>
              </a:rPr>
              <a:t>hospitales y residencias</a:t>
            </a:r>
            <a:r>
              <a:rPr lang="es-ES" sz="1600" dirty="0">
                <a:latin typeface="Helvetica Neue" panose="02000503000000020004" pitchFamily="2" charset="0"/>
                <a:ea typeface="Helvetica Neue" panose="02000503000000020004" pitchFamily="2" charset="0"/>
                <a:cs typeface="Helvetica Neue" panose="02000503000000020004" pitchFamily="2" charset="0"/>
              </a:rPr>
              <a:t>, pude ser también utilizado en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centros deportivos, hoteles, restauración, cruceros o cualquier otro espacio con alto riesgo de contagio o alta presencia de personas</a:t>
            </a:r>
            <a:r>
              <a:rPr lang="es-ES" sz="1600" dirty="0">
                <a:latin typeface="Helvetica Neue" panose="02000503000000020004" pitchFamily="2" charset="0"/>
                <a:ea typeface="Helvetica Neue" panose="02000503000000020004" pitchFamily="2" charset="0"/>
                <a:cs typeface="Helvetica Neue" panose="02000503000000020004" pitchFamily="2" charset="0"/>
              </a:rPr>
              <a:t>.</a:t>
            </a:r>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3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16. ¿Si se rompe una lámpara antes o durante el tratamiento, puedo seguir con el ciclo de desinfección? </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Las dosis de radiación UVC han sido cuidadosamente estudiadas y testadas con las 15 lámparas funcionando simultáneamente, aún así, con la falta de radiación de una, y hasta dos lámparas por rotura o defecto, el equipo seguiría por encima del umbral a radiación efectiva.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a:t>
            </a:r>
            <a:r>
              <a:rPr lang="es-ES" sz="1600" dirty="0">
                <a:latin typeface="Helvetica Neue" panose="02000503000000020004" pitchFamily="2" charset="0"/>
                <a:ea typeface="Helvetica Neue" panose="02000503000000020004" pitchFamily="2" charset="0"/>
                <a:cs typeface="Helvetica Neue" panose="02000503000000020004" pitchFamily="2" charset="0"/>
              </a:rPr>
              <a:t>es un equipo de alta potencia y amplio espectro que sido parametrizado con un amplio margen para prever estos posibles casos.</a:t>
            </a:r>
            <a:endParaRPr lang="es-ES" sz="1600" i="1" dirty="0">
              <a:solidFill>
                <a:srgbClr val="FF0000"/>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ángulo 9">
            <a:extLst>
              <a:ext uri="{FF2B5EF4-FFF2-40B4-BE49-F238E27FC236}">
                <a16:creationId xmlns:a16="http://schemas.microsoft.com/office/drawing/2014/main" xmlns="" id="{28775D89-5D31-A840-AC85-17913781E3A0}"/>
              </a:ext>
            </a:extLst>
          </p:cNvPr>
          <p:cNvSpPr/>
          <p:nvPr/>
        </p:nvSpPr>
        <p:spPr>
          <a:xfrm>
            <a:off x="366948" y="421917"/>
            <a:ext cx="5621869"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7" name="Imagen 6">
            <a:extLst>
              <a:ext uri="{FF2B5EF4-FFF2-40B4-BE49-F238E27FC236}">
                <a16:creationId xmlns:a16="http://schemas.microsoft.com/office/drawing/2014/main" xmlns="" id="{3F1BC376-1B38-6746-B6A9-02E5D7963C8E}"/>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48722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5621869"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9537" y="1841518"/>
            <a:ext cx="9879563" cy="3785652"/>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17. Si el detector de presencia interrumpe el tratamiento ¿Cómo se debe proceder?</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Cuando el tratamiento es interrumpido por los sensores de presencia, éste se pone en pausa, y debe volverse a activar manualmente reanudándose éste en el minuto en el que quedó. No hace falta reiniciar el ciclo desde el inicio. No obstante, siempre podría cancelarse totalmente si por otras razones el usuario lo necesitara.</a:t>
            </a:r>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4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18. ¿El cañón de ozono se alimenta de alguna fuente externa?</a:t>
            </a:r>
          </a:p>
          <a:p>
            <a:pPr algn="just"/>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algn="just"/>
            <a:r>
              <a:rPr lang="es-ES" sz="1600" dirty="0">
                <a:latin typeface="Helvetica Neue" panose="02000503000000020004" pitchFamily="2" charset="0"/>
                <a:ea typeface="Helvetica Neue" panose="02000503000000020004" pitchFamily="2" charset="0"/>
                <a:cs typeface="Helvetica Neue" panose="02000503000000020004" pitchFamily="2" charset="0"/>
              </a:rPr>
              <a:t>El ozono 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se genera mediante sus reactores internos y se alimenta del propio oxígeno que se encuentra en el aire,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no necesita ni tiene ningún aporte externo</a:t>
            </a:r>
            <a:r>
              <a:rPr lang="es-ES" sz="1600" dirty="0">
                <a:latin typeface="Helvetica Neue" panose="02000503000000020004" pitchFamily="2" charset="0"/>
                <a:ea typeface="Helvetica Neue" panose="02000503000000020004" pitchFamily="2" charset="0"/>
                <a:cs typeface="Helvetica Neue" panose="02000503000000020004" pitchFamily="2" charset="0"/>
              </a:rPr>
              <a:t>.</a:t>
            </a:r>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883AADD9-EBD6-AB4E-B658-6ADEAAB4A05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57096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00543" y="1714374"/>
            <a:ext cx="9941094" cy="4093428"/>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19.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requiere de conexión wifi?</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No. Aunque dispone de una antena wifi, ésta es solo para comunicarse con la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tablet</a:t>
            </a:r>
            <a:r>
              <a:rPr lang="es-ES" sz="1600" dirty="0">
                <a:latin typeface="Helvetica Neue" panose="02000503000000020004" pitchFamily="2" charset="0"/>
                <a:ea typeface="Helvetica Neue" panose="02000503000000020004" pitchFamily="2" charset="0"/>
                <a:cs typeface="Helvetica Neue" panose="02000503000000020004" pitchFamily="2" charset="0"/>
              </a:rPr>
              <a:t> proporcionada, generando un sistema cerrado, seguro e inaccesible para otros dispositivos externos</a:t>
            </a:r>
            <a:r>
              <a:rPr lang="es-ES" sz="2000" dirty="0">
                <a:latin typeface="Helvetica Neue" panose="02000503000000020004" pitchFamily="2" charset="0"/>
                <a:ea typeface="Helvetica Neue" panose="02000503000000020004" pitchFamily="2" charset="0"/>
                <a:cs typeface="Helvetica Neue" panose="02000503000000020004" pitchFamily="2" charset="0"/>
              </a:rPr>
              <a:t>. </a:t>
            </a:r>
            <a:endParaRPr lang="es-ES" sz="20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3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20. ¿Qué sucede si se pierde o se rompe la </a:t>
            </a:r>
            <a:r>
              <a:rPr lang="es-ES" sz="2400" b="1" dirty="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tablet</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¿puedo seguir haciendo tratamientos? </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Si Ud. pierde la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tablet</a:t>
            </a:r>
            <a:r>
              <a:rPr lang="es-ES" sz="1600" dirty="0">
                <a:latin typeface="Helvetica Neue" panose="02000503000000020004" pitchFamily="2" charset="0"/>
                <a:ea typeface="Helvetica Neue" panose="02000503000000020004" pitchFamily="2" charset="0"/>
                <a:cs typeface="Helvetica Neue" panose="02000503000000020004" pitchFamily="2" charset="0"/>
              </a:rPr>
              <a:t>, se queda sin batería, no puede cargarla o simplemente se ha estropeado, puede controlar todos los tratamientos desde el panel frontal situado en la la base del equipo sin perder en ningún momento los estándares de seguridad. Si tiene problemas con la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tablet</a:t>
            </a:r>
            <a:r>
              <a:rPr lang="es-ES" sz="1600" dirty="0">
                <a:latin typeface="Helvetica Neue" panose="02000503000000020004" pitchFamily="2" charset="0"/>
                <a:ea typeface="Helvetica Neue" panose="02000503000000020004" pitchFamily="2" charset="0"/>
                <a:cs typeface="Helvetica Neue" panose="02000503000000020004" pitchFamily="2" charset="0"/>
              </a:rPr>
              <a:t> contacte con el fabricante o distribuidor</a:t>
            </a:r>
            <a:r>
              <a:rPr lang="es-ES" sz="2000" dirty="0">
                <a:latin typeface="Helvetica Neue" panose="02000503000000020004" pitchFamily="2" charset="0"/>
                <a:ea typeface="Helvetica Neue" panose="02000503000000020004" pitchFamily="2" charset="0"/>
                <a:cs typeface="Helvetica Neue" panose="02000503000000020004" pitchFamily="2" charset="0"/>
              </a:rPr>
              <a:t>.</a:t>
            </a:r>
            <a:endParaRPr lang="es-ES" sz="2000" b="1"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ángulo 9">
            <a:extLst>
              <a:ext uri="{FF2B5EF4-FFF2-40B4-BE49-F238E27FC236}">
                <a16:creationId xmlns:a16="http://schemas.microsoft.com/office/drawing/2014/main" xmlns="" id="{415F4367-F1EB-234D-A79F-970EB12CCB69}"/>
              </a:ext>
            </a:extLst>
          </p:cNvPr>
          <p:cNvSpPr/>
          <p:nvPr/>
        </p:nvSpPr>
        <p:spPr>
          <a:xfrm>
            <a:off x="366948" y="421917"/>
            <a:ext cx="5621869"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7" name="Imagen 6">
            <a:extLst>
              <a:ext uri="{FF2B5EF4-FFF2-40B4-BE49-F238E27FC236}">
                <a16:creationId xmlns:a16="http://schemas.microsoft.com/office/drawing/2014/main" xmlns="" id="{2D5A4E75-CBD0-1648-A07E-709BA5480311}"/>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02066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8D70767-FA4D-2245-8118-4DFC9538D31B}"/>
              </a:ext>
            </a:extLst>
          </p:cNvPr>
          <p:cNvSpPr txBox="1"/>
          <p:nvPr/>
        </p:nvSpPr>
        <p:spPr>
          <a:xfrm>
            <a:off x="827873" y="1537393"/>
            <a:ext cx="10102034" cy="5186035"/>
          </a:xfrm>
          <a:prstGeom prst="rect">
            <a:avLst/>
          </a:prstGeom>
          <a:noFill/>
        </p:spPr>
        <p:txBody>
          <a:bodyPr wrap="square" rtlCol="0">
            <a:spAutoFit/>
          </a:bodyPr>
          <a:lstStyle/>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¿Qué es la luz UVC?</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¿La luz UVC inactiva la COVID-19?</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 </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esteriliza superficies, instrumental quirúrgico y </a:t>
            </a:r>
            <a:r>
              <a:rPr lang="es-ES" sz="1400" b="1"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EPIs</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¿Con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 </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puedo sustituir otros procesos de limpieza?</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¿Afecta la humedad o presión atmosférica a la eficacia o funcionamiento de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 luz UVC inactiva virus en el aire o solo superficies?</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¿El ozono inactiva la COVID-19?</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¿Qué cantidad de O</a:t>
            </a:r>
            <a:r>
              <a:rPr lang="es-ES" sz="1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libera COMVAT DUO</a:t>
            </a:r>
            <a:r>
              <a:rPr lang="es-ES" sz="1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a:t>
            </a: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para la inactivación de virus, bacterias y hongos?</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¿Cómo puedo saber si ha sido eficaz el tratamiento una vez aplicado?</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10. ¿Cuántos metros cuadrados puede desinfectar el sistema UVC COMVAT DUO</a:t>
            </a:r>
            <a:r>
              <a:rPr lang="es-ES" sz="1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a:pPr>
            <a:r>
              <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¿Cuál es el espacio máximo que el generador de ozono COMVAT DUO3 puede desinfectar?</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¿Puedo utilizar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si entra luz del exterior en la habitación a desinfectar?</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13.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puede utilizarse en presencia de personas?</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¿Requiere personal formado específicamente?</a:t>
            </a:r>
          </a:p>
          <a:p>
            <a:pPr marL="342900" indent="-342900">
              <a:lnSpc>
                <a:spcPct val="150000"/>
              </a:lnSpc>
              <a:buFont typeface="+mj-lt"/>
              <a:buAutoNum type="arabicPeriod"/>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¿Puedo utilizar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en alguna otra estancia no específicamente sanitaria?</a:t>
            </a:r>
            <a:endParaRPr lang="es-ES" sz="2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CONTENIDOS</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pic>
        <p:nvPicPr>
          <p:cNvPr id="10" name="Imagen 9">
            <a:extLst>
              <a:ext uri="{FF2B5EF4-FFF2-40B4-BE49-F238E27FC236}">
                <a16:creationId xmlns:a16="http://schemas.microsoft.com/office/drawing/2014/main" xmlns="" id="{58CB3867-B441-264F-986B-C8ABAC91C6D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92682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03821" y="1661627"/>
            <a:ext cx="10349314" cy="5016758"/>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21. ¿Se puede parametrizar o configurar la cantidad de 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en función del tamaño de la superficie?</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Sí, pero el equipo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lo hará automáticamente por usted. Está programado para alcanzar </a:t>
            </a:r>
            <a:r>
              <a:rPr lang="es-ES" sz="1600" b="1" dirty="0">
                <a:latin typeface="Helvetica Neue" panose="02000503000000020004" pitchFamily="2" charset="0"/>
                <a:ea typeface="Helvetica Neue" panose="02000503000000020004" pitchFamily="2" charset="0"/>
                <a:cs typeface="Helvetica Neue" panose="02000503000000020004" pitchFamily="2" charset="0"/>
              </a:rPr>
              <a:t>1,5 ppm de 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b="1" dirty="0">
                <a:latin typeface="Helvetica Neue" panose="02000503000000020004" pitchFamily="2" charset="0"/>
                <a:ea typeface="Helvetica Neue" panose="02000503000000020004" pitchFamily="2" charset="0"/>
                <a:cs typeface="Helvetica Neue" panose="02000503000000020004" pitchFamily="2" charset="0"/>
              </a:rPr>
              <a:t> en cualquier estancia</a:t>
            </a:r>
            <a:r>
              <a:rPr lang="es-ES" sz="1600" dirty="0">
                <a:latin typeface="Helvetica Neue" panose="02000503000000020004" pitchFamily="2" charset="0"/>
                <a:ea typeface="Helvetica Neue" panose="02000503000000020004" pitchFamily="2" charset="0"/>
                <a:cs typeface="Helvetica Neue" panose="02000503000000020004" pitchFamily="2" charset="0"/>
              </a:rPr>
              <a:t>, cantidad suficiente para poder inactivar virus, bacterias y hongos. El equipo monitoriza mediante un sensor de ozono que se alcanza esta concentración de 1,5 ppm, y una vez alcanzada la mantendrá estable durante 40 minutos. Posteriormente se iniciará el proceso de descomposición de las partículas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El equipo le avisará con una señal acústica y visual cuando ya sea seguro entrar en la estancia.</a:t>
            </a:r>
          </a:p>
          <a:p>
            <a:endParaRPr lang="es-ES" sz="1600" b="1" dirty="0">
              <a:latin typeface="Helvetica Neue" panose="02000503000000020004" pitchFamily="2" charset="0"/>
              <a:ea typeface="Helvetica Neue" panose="02000503000000020004" pitchFamily="2" charset="0"/>
              <a:cs typeface="Helvetica Neue" panose="02000503000000020004" pitchFamily="2" charset="0"/>
            </a:endParaRPr>
          </a:p>
          <a:p>
            <a:r>
              <a:rPr lang="es-ES" sz="2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22. ¿Qué pasa si durante el tratamiento se pierde la conexión entre la </a:t>
            </a:r>
            <a:r>
              <a:rPr lang="es-ES" sz="2000" b="1" dirty="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tablet</a:t>
            </a:r>
            <a:r>
              <a:rPr lang="es-ES" sz="2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y la unidad de COMVAT DUO</a:t>
            </a:r>
            <a:r>
              <a:rPr lang="es-ES" sz="20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0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2000" b="1"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No pasará nada. El ordenador central 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seguirá trabajando hasta el final del tratamiento. No necesita que la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tablet</a:t>
            </a:r>
            <a:r>
              <a:rPr lang="es-ES" sz="1600" dirty="0">
                <a:latin typeface="Helvetica Neue" panose="02000503000000020004" pitchFamily="2" charset="0"/>
                <a:ea typeface="Helvetica Neue" panose="02000503000000020004" pitchFamily="2" charset="0"/>
                <a:cs typeface="Helvetica Neue" panose="02000503000000020004" pitchFamily="2" charset="0"/>
              </a:rPr>
              <a:t> esté operativa durante el mismo, pero trate de reconectar la conexión con el dispositivo lo antes posible pues deberá monitorizar el tratamiento. Si no pudiera, puede controlar el tratamiento desde el panel frontal.</a:t>
            </a:r>
          </a:p>
          <a:p>
            <a:endParaRPr lang="es-E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ángulo 9">
            <a:extLst>
              <a:ext uri="{FF2B5EF4-FFF2-40B4-BE49-F238E27FC236}">
                <a16:creationId xmlns:a16="http://schemas.microsoft.com/office/drawing/2014/main" xmlns="" id="{415F4367-F1EB-234D-A79F-970EB12CCB69}"/>
              </a:ext>
            </a:extLst>
          </p:cNvPr>
          <p:cNvSpPr/>
          <p:nvPr/>
        </p:nvSpPr>
        <p:spPr>
          <a:xfrm>
            <a:off x="366948" y="421917"/>
            <a:ext cx="5621869"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7" name="Imagen 6">
            <a:extLst>
              <a:ext uri="{FF2B5EF4-FFF2-40B4-BE49-F238E27FC236}">
                <a16:creationId xmlns:a16="http://schemas.microsoft.com/office/drawing/2014/main" xmlns="" id="{E48C5E76-F014-5240-A668-0667C764669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263955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xmlns="" id="{9DFE1DEB-1EF9-0644-A7B3-56737A55E285}"/>
              </a:ext>
            </a:extLst>
          </p:cNvPr>
          <p:cNvSpPr/>
          <p:nvPr/>
        </p:nvSpPr>
        <p:spPr>
          <a:xfrm>
            <a:off x="5777141" y="0"/>
            <a:ext cx="4923289" cy="298744"/>
          </a:xfrm>
          <a:prstGeom prst="parallelogram">
            <a:avLst>
              <a:gd name="adj" fmla="val 70835"/>
            </a:avLst>
          </a:prstGeom>
          <a:pattFill prst="ltDnDiag">
            <a:fgClr>
              <a:srgbClr val="294E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sp>
        <p:nvSpPr>
          <p:cNvPr id="24" name="Paralelogramo 23">
            <a:extLst>
              <a:ext uri="{FF2B5EF4-FFF2-40B4-BE49-F238E27FC236}">
                <a16:creationId xmlns:a16="http://schemas.microsoft.com/office/drawing/2014/main" xmlns="" id="{E4D54B95-6144-DA4E-900D-2640B0F2A367}"/>
              </a:ext>
            </a:extLst>
          </p:cNvPr>
          <p:cNvSpPr/>
          <p:nvPr/>
        </p:nvSpPr>
        <p:spPr>
          <a:xfrm>
            <a:off x="6734630" y="1"/>
            <a:ext cx="5998341" cy="530164"/>
          </a:xfrm>
          <a:prstGeom prst="parallelogram">
            <a:avLst>
              <a:gd name="adj" fmla="val 70835"/>
            </a:avLst>
          </a:prstGeom>
          <a:gradFill>
            <a:gsLst>
              <a:gs pos="37000">
                <a:srgbClr val="FBFCFE">
                  <a:alpha val="25000"/>
                </a:srgbClr>
              </a:gs>
              <a:gs pos="14000">
                <a:schemeClr val="accent1">
                  <a:lumMod val="5000"/>
                  <a:lumOff val="95000"/>
                  <a:alpha val="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pic>
        <p:nvPicPr>
          <p:cNvPr id="25" name="Imagen 24">
            <a:extLst>
              <a:ext uri="{FF2B5EF4-FFF2-40B4-BE49-F238E27FC236}">
                <a16:creationId xmlns:a16="http://schemas.microsoft.com/office/drawing/2014/main" xmlns="" id="{E9E7B6C7-8DF2-AD48-A98F-D329D86BAEAB}"/>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78088" y="167962"/>
            <a:ext cx="1050061" cy="300605"/>
          </a:xfrm>
          <a:prstGeom prst="rect">
            <a:avLst/>
          </a:prstGeom>
        </p:spPr>
      </p:pic>
      <p:sp>
        <p:nvSpPr>
          <p:cNvPr id="26" name="Marcador de texto 4">
            <a:extLst>
              <a:ext uri="{FF2B5EF4-FFF2-40B4-BE49-F238E27FC236}">
                <a16:creationId xmlns:a16="http://schemas.microsoft.com/office/drawing/2014/main" xmlns="" id="{B4BF759E-7458-C24E-976F-D6F058EED058}"/>
              </a:ext>
            </a:extLst>
          </p:cNvPr>
          <p:cNvSpPr txBox="1">
            <a:spLocks/>
          </p:cNvSpPr>
          <p:nvPr/>
        </p:nvSpPr>
        <p:spPr>
          <a:xfrm>
            <a:off x="244727" y="664055"/>
            <a:ext cx="10072797" cy="847179"/>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6373"/>
              </a:lnSpc>
              <a:spcBef>
                <a:spcPts val="0"/>
              </a:spcBef>
              <a:buNone/>
            </a:pPr>
            <a:endParaRPr lang="en-GB" sz="5600" spc="-200" dirty="0">
              <a:solidFill>
                <a:srgbClr val="052364"/>
              </a:solidFill>
              <a:latin typeface="Montserrat ExtraLight" charset="0"/>
              <a:ea typeface="Montserrat ExtraLight" charset="0"/>
              <a:cs typeface="Montserrat ExtraLight" charset="0"/>
            </a:endParaRPr>
          </a:p>
        </p:txBody>
      </p:sp>
      <p:sp>
        <p:nvSpPr>
          <p:cNvPr id="27" name="Marcador de texto 4">
            <a:extLst>
              <a:ext uri="{FF2B5EF4-FFF2-40B4-BE49-F238E27FC236}">
                <a16:creationId xmlns:a16="http://schemas.microsoft.com/office/drawing/2014/main" xmlns="" id="{53B477C9-C941-F047-81D7-CFF793A81DD1}"/>
              </a:ext>
            </a:extLst>
          </p:cNvPr>
          <p:cNvSpPr txBox="1">
            <a:spLocks/>
          </p:cNvSpPr>
          <p:nvPr/>
        </p:nvSpPr>
        <p:spPr>
          <a:xfrm>
            <a:off x="297907" y="1511233"/>
            <a:ext cx="4814821" cy="1009763"/>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600"/>
              </a:lnSpc>
              <a:spcBef>
                <a:spcPts val="0"/>
              </a:spcBef>
              <a:buNone/>
            </a:pPr>
            <a:endParaRPr lang="en-GB" sz="3733" dirty="0">
              <a:solidFill>
                <a:srgbClr val="249ADD"/>
              </a:solidFill>
              <a:latin typeface="Montserrat ExtraLight" charset="0"/>
              <a:ea typeface="Montserrat ExtraLight" charset="0"/>
              <a:cs typeface="Montserrat ExtraLight" charset="0"/>
            </a:endParaRPr>
          </a:p>
        </p:txBody>
      </p:sp>
      <p:sp>
        <p:nvSpPr>
          <p:cNvPr id="28" name="Marcador de texto 4">
            <a:extLst>
              <a:ext uri="{FF2B5EF4-FFF2-40B4-BE49-F238E27FC236}">
                <a16:creationId xmlns:a16="http://schemas.microsoft.com/office/drawing/2014/main" xmlns="" id="{243A3594-7023-2B46-93D2-565B30FBC7B1}"/>
              </a:ext>
            </a:extLst>
          </p:cNvPr>
          <p:cNvSpPr txBox="1">
            <a:spLocks/>
          </p:cNvSpPr>
          <p:nvPr/>
        </p:nvSpPr>
        <p:spPr>
          <a:xfrm>
            <a:off x="159615" y="2862558"/>
            <a:ext cx="3857212" cy="2253357"/>
          </a:xfrm>
          <a:prstGeom prst="rect">
            <a:avLst/>
          </a:prstGeom>
        </p:spPr>
        <p:txBody>
          <a:bodyPr vert="horz" lIns="0" tIns="0" anchor="t"/>
          <a:lstStyle>
            <a:lvl1pPr marL="162000" indent="-162000" algn="l" defTabSz="457200" rtl="0" eaLnBrk="1" latinLnBrk="0" hangingPunct="1">
              <a:lnSpc>
                <a:spcPct val="90000"/>
              </a:lnSpc>
              <a:spcBef>
                <a:spcPts val="0"/>
              </a:spcBef>
              <a:spcAft>
                <a:spcPts val="1200"/>
              </a:spcAft>
              <a:buClr>
                <a:srgbClr val="2482DD"/>
              </a:buClr>
              <a:buSzPct val="118000"/>
              <a:buFont typeface="Arial"/>
              <a:buChar char="•"/>
              <a:defRPr sz="1800" kern="1200">
                <a:solidFill>
                  <a:srgbClr val="052364"/>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rgbClr val="093F8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93F8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93F8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93F8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1995" indent="0">
              <a:lnSpc>
                <a:spcPct val="100000"/>
              </a:lnSpc>
              <a:spcAft>
                <a:spcPts val="800"/>
              </a:spcAft>
              <a:buSzPct val="122000"/>
              <a:buNone/>
            </a:pPr>
            <a:endParaRPr lang="en-GB" sz="1600" dirty="0">
              <a:solidFill>
                <a:schemeClr val="tx1">
                  <a:lumMod val="50000"/>
                  <a:lumOff val="50000"/>
                </a:schemeClr>
              </a:solidFill>
              <a:latin typeface="Montserrat Light" charset="0"/>
              <a:ea typeface="Montserrat Light" charset="0"/>
              <a:cs typeface="Montserrat Light" charset="0"/>
            </a:endParaRPr>
          </a:p>
        </p:txBody>
      </p:sp>
      <p:sp>
        <p:nvSpPr>
          <p:cNvPr id="29" name="Rectángulo 28">
            <a:extLst>
              <a:ext uri="{FF2B5EF4-FFF2-40B4-BE49-F238E27FC236}">
                <a16:creationId xmlns:a16="http://schemas.microsoft.com/office/drawing/2014/main" xmlns="" id="{53C7E2FD-D0FF-0841-BAF5-554684B59A56}"/>
              </a:ext>
            </a:extLst>
          </p:cNvPr>
          <p:cNvSpPr/>
          <p:nvPr/>
        </p:nvSpPr>
        <p:spPr>
          <a:xfrm>
            <a:off x="819515" y="2898757"/>
            <a:ext cx="6096000" cy="323165"/>
          </a:xfrm>
          <a:prstGeom prst="rect">
            <a:avLst/>
          </a:prstGeom>
        </p:spPr>
        <p:txBody>
          <a:bodyPr>
            <a:spAutoFit/>
          </a:bodyPr>
          <a:lstStyle/>
          <a:p>
            <a:pPr>
              <a:lnSpc>
                <a:spcPct val="107000"/>
              </a:lnSpc>
              <a:spcAft>
                <a:spcPts val="1067"/>
              </a:spcAft>
            </a:pPr>
            <a:endParaRPr lang="es-ES" sz="1467"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xmlns="" id="{74FF3770-F8DB-804D-85D5-14C4C940BFF9}"/>
              </a:ext>
            </a:extLst>
          </p:cNvPr>
          <p:cNvGrpSpPr/>
          <p:nvPr/>
        </p:nvGrpSpPr>
        <p:grpSpPr>
          <a:xfrm>
            <a:off x="6734629" y="2379915"/>
            <a:ext cx="5044227" cy="1541167"/>
            <a:chOff x="2682246" y="1815021"/>
            <a:chExt cx="3783170" cy="1155875"/>
          </a:xfrm>
        </p:grpSpPr>
        <p:pic>
          <p:nvPicPr>
            <p:cNvPr id="32" name="Gráfico 31">
              <a:extLst>
                <a:ext uri="{FF2B5EF4-FFF2-40B4-BE49-F238E27FC236}">
                  <a16:creationId xmlns:a16="http://schemas.microsoft.com/office/drawing/2014/main" xmlns="" id="{DA9BD306-36DC-C44E-B987-0A42319F5445}"/>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2682246" y="1815021"/>
              <a:ext cx="3557841" cy="1155875"/>
            </a:xfrm>
            <a:prstGeom prst="rect">
              <a:avLst/>
            </a:prstGeom>
          </p:spPr>
        </p:pic>
        <p:sp>
          <p:nvSpPr>
            <p:cNvPr id="33" name="CuadroTexto 32">
              <a:extLst>
                <a:ext uri="{FF2B5EF4-FFF2-40B4-BE49-F238E27FC236}">
                  <a16:creationId xmlns:a16="http://schemas.microsoft.com/office/drawing/2014/main" xmlns="" id="{37050572-44FF-6545-89C7-9CA6B33FC5F8}"/>
                </a:ext>
              </a:extLst>
            </p:cNvPr>
            <p:cNvSpPr txBox="1"/>
            <p:nvPr/>
          </p:nvSpPr>
          <p:spPr>
            <a:xfrm>
              <a:off x="6210294" y="1822696"/>
              <a:ext cx="255122" cy="92333"/>
            </a:xfrm>
            <a:prstGeom prst="rect">
              <a:avLst/>
            </a:prstGeom>
            <a:noFill/>
          </p:spPr>
          <p:txBody>
            <a:bodyPr wrap="square" lIns="0" tIns="0" rIns="0" bIns="0" rtlCol="0">
              <a:spAutoFit/>
            </a:bodyPr>
            <a:lstStyle/>
            <a:p>
              <a:r>
                <a:rPr lang="en-US" sz="800" dirty="0">
                  <a:solidFill>
                    <a:srgbClr val="265D9A"/>
                  </a:solidFill>
                  <a:latin typeface="Barlow Light" pitchFamily="2" charset="77"/>
                  <a:ea typeface="Calibri" panose="020F0502020204030204" pitchFamily="34" charset="0"/>
                </a:rPr>
                <a:t>TM</a:t>
              </a:r>
              <a:endParaRPr lang="es-ES" sz="800" dirty="0">
                <a:solidFill>
                  <a:srgbClr val="265D9A"/>
                </a:solidFill>
              </a:endParaRPr>
            </a:p>
          </p:txBody>
        </p:sp>
      </p:grpSp>
      <p:pic>
        <p:nvPicPr>
          <p:cNvPr id="14" name="Imagen 13">
            <a:extLst>
              <a:ext uri="{FF2B5EF4-FFF2-40B4-BE49-F238E27FC236}">
                <a16:creationId xmlns:a16="http://schemas.microsoft.com/office/drawing/2014/main" xmlns="" id="{9DB642C8-337D-EB48-8482-DEBE76590FF4}"/>
              </a:ext>
            </a:extLst>
          </p:cNvPr>
          <p:cNvPicPr>
            <a:picLocks noChangeAspect="1"/>
          </p:cNvPicPr>
          <p:nvPr/>
        </p:nvPicPr>
        <p:blipFill rotWithShape="1">
          <a:blip r:embed="rId5"/>
          <a:srcRect l="9050" t="6745" r="27135" b="2198"/>
          <a:stretch/>
        </p:blipFill>
        <p:spPr>
          <a:xfrm>
            <a:off x="0" y="1027851"/>
            <a:ext cx="5777141" cy="5832181"/>
          </a:xfrm>
          <a:prstGeom prst="rect">
            <a:avLst/>
          </a:prstGeom>
        </p:spPr>
      </p:pic>
      <p:sp>
        <p:nvSpPr>
          <p:cNvPr id="13" name="Subtítulo 12"/>
          <p:cNvSpPr>
            <a:spLocks noGrp="1"/>
          </p:cNvSpPr>
          <p:nvPr>
            <p:ph type="body" idx="4294967295"/>
          </p:nvPr>
        </p:nvSpPr>
        <p:spPr>
          <a:xfrm>
            <a:off x="6734629" y="5115914"/>
            <a:ext cx="4743790" cy="1113435"/>
          </a:xfrm>
          <a:prstGeom prst="rect">
            <a:avLst/>
          </a:prstGeom>
          <a:ln w="12700">
            <a:solidFill>
              <a:srgbClr val="449AC7"/>
            </a:solidFill>
          </a:ln>
        </p:spPr>
        <p:txBody>
          <a:bodyPr vert="horz" lIns="0" tIns="48000" rIns="0" bIns="0" rtlCol="0" anchor="ctr" anchorCtr="1">
            <a:normAutofit/>
          </a:bodyPr>
          <a:lstStyle/>
          <a:p>
            <a:pPr marL="11113" indent="0">
              <a:buNone/>
            </a:pPr>
            <a:r>
              <a:rPr lang="es-ES_tradnl" sz="4800" b="1" dirty="0">
                <a:solidFill>
                  <a:srgbClr val="449AC7"/>
                </a:solidFill>
                <a:latin typeface="Barlow SemiBold" pitchFamily="2" charset="77"/>
              </a:rPr>
              <a:t>SECURITY</a:t>
            </a:r>
            <a:endParaRPr lang="es-ES_tradnl" sz="4800" b="1" baseline="-25000" dirty="0">
              <a:solidFill>
                <a:srgbClr val="449AC7"/>
              </a:solidFill>
              <a:latin typeface="Barlow SemiBold" pitchFamily="2" charset="77"/>
            </a:endParaRPr>
          </a:p>
        </p:txBody>
      </p:sp>
    </p:spTree>
    <p:extLst>
      <p:ext uri="{BB962C8B-B14F-4D97-AF65-F5344CB8AC3E}">
        <p14:creationId xmlns:p14="http://schemas.microsoft.com/office/powerpoint/2010/main" xmlns="" val="251351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92261" y="1802863"/>
            <a:ext cx="9941094" cy="2554545"/>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23. ¿Puedo utilizar al mismo tiempo el tratamiento de UVC con el de 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No. Ambos tratamientos aunque pueden combinarse y como resultado dar una mayor desinfección, </a:t>
            </a:r>
            <a:r>
              <a:rPr lang="es-ES" sz="1600" b="1" dirty="0">
                <a:latin typeface="Helvetica Neue" panose="02000503000000020004" pitchFamily="2" charset="0"/>
                <a:ea typeface="Helvetica Neue" panose="02000503000000020004" pitchFamily="2" charset="0"/>
                <a:cs typeface="Helvetica Neue" panose="02000503000000020004" pitchFamily="2" charset="0"/>
              </a:rPr>
              <a:t>esta combinación se lleva a cabo de forma secuencial, es decir, uno tras otro</a:t>
            </a:r>
            <a:r>
              <a:rPr lang="es-ES" sz="1600" dirty="0">
                <a:latin typeface="Helvetica Neue" panose="02000503000000020004" pitchFamily="2" charset="0"/>
                <a:ea typeface="Helvetica Neue" panose="02000503000000020004" pitchFamily="2" charset="0"/>
                <a:cs typeface="Helvetica Neue" panose="02000503000000020004" pitchFamily="2" charset="0"/>
              </a:rPr>
              <a:t>. La combinación lógica es UV y luego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ya que el ozono impide el paso de la radiación ultravioleta (por ese motivo la capa de ozono nos protege de la radiación ultravioleta del sol).</a:t>
            </a:r>
          </a:p>
          <a:p>
            <a:endParaRPr lang="es-ES" sz="3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ángulo 9">
            <a:extLst>
              <a:ext uri="{FF2B5EF4-FFF2-40B4-BE49-F238E27FC236}">
                <a16:creationId xmlns:a16="http://schemas.microsoft.com/office/drawing/2014/main" xmlns="" id="{415F4367-F1EB-234D-A79F-970EB12CCB69}"/>
              </a:ext>
            </a:extLst>
          </p:cNvPr>
          <p:cNvSpPr/>
          <p:nvPr/>
        </p:nvSpPr>
        <p:spPr>
          <a:xfrm>
            <a:off x="366948" y="421917"/>
            <a:ext cx="5621869"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USO DE COMVAT DUO</a:t>
            </a:r>
            <a:r>
              <a:rPr lang="es-ES_tradnl" sz="2400" b="1" baseline="-25000" dirty="0">
                <a:solidFill>
                  <a:schemeClr val="bg1"/>
                </a:solidFill>
                <a:latin typeface="Helvetica"/>
                <a:ea typeface="Corbel" charset="0"/>
                <a:cs typeface="Helvetica"/>
              </a:rPr>
              <a:t>3</a:t>
            </a:r>
          </a:p>
        </p:txBody>
      </p:sp>
      <p:pic>
        <p:nvPicPr>
          <p:cNvPr id="7" name="Imagen 6">
            <a:extLst>
              <a:ext uri="{FF2B5EF4-FFF2-40B4-BE49-F238E27FC236}">
                <a16:creationId xmlns:a16="http://schemas.microsoft.com/office/drawing/2014/main" xmlns="" id="{3DEFF2AB-7098-4E4C-B0BA-F6E7E5ECC65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565300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6594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SEGURIDAD</a:t>
            </a:r>
            <a:endParaRPr lang="es-ES_tradnl" sz="2400" b="1" baseline="-25000"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33406"/>
            <a:ext cx="10278723" cy="4524315"/>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24. ¿Debo como usuario tomar alguna precaución específica de protección ante la luz UVC?</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Como usuario usted debe tomar la precaución de ausentarse de la estancia cuando las lámparas UVC se enciendan, ayudado por la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activación retardada </a:t>
            </a:r>
            <a:r>
              <a:rPr lang="es-ES" sz="1600" dirty="0">
                <a:latin typeface="Helvetica Neue" panose="02000503000000020004" pitchFamily="2" charset="0"/>
                <a:ea typeface="Helvetica Neue" panose="02000503000000020004" pitchFamily="2" charset="0"/>
                <a:cs typeface="Helvetica Neue" panose="02000503000000020004" pitchFamily="2" charset="0"/>
              </a:rPr>
              <a:t>del dispositivo. Además deberá señalizar la puerta de entrada con el cartel de tratamiento de UVC en marcha que se le habrá proporcionado con el equipo. </a:t>
            </a:r>
          </a:p>
          <a:p>
            <a:endParaRPr lang="es-ES" sz="3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25. ¿Si la estancia a desinfectar tiene paredes acristaladas o traslúcidas? ¿existe algún peligro para la salud?</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En caso de que una estancia no esté completamente aislada de la luz deberá cerciorarse de que los cristales o materiales que dejan pasar la misma filtren los rayos UVC (la mayoría de las veces así es). Pregunte a su proveedor de infraestructuras. Ante la duda,  utilice un medidor de luz UVC tras el cristal enfocando a la fuente de luz del dispositivo. También puede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cubrirl</a:t>
            </a:r>
            <a:r>
              <a:rPr lang="es-ES" sz="1600" dirty="0">
                <a:latin typeface="Helvetica Neue" panose="02000503000000020004" pitchFamily="2" charset="0"/>
                <a:ea typeface="Helvetica Neue" panose="02000503000000020004" pitchFamily="2" charset="0"/>
                <a:cs typeface="Helvetica Neue" panose="02000503000000020004" pitchFamily="2" charset="0"/>
              </a:rPr>
              <a:t> las separaciones con materiales debidamente certificados que filtren los rayos UVC y evitar la circulación de personas alrededor de la estancia.</a:t>
            </a:r>
            <a:endParaRPr lang="es-ES" sz="4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2CF4759F-AF7B-9340-9007-4980B10D4080}"/>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205314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SEGURIDAD</a:t>
            </a:r>
            <a:endParaRPr lang="es-ES_tradnl" sz="2400" b="1" baseline="-25000"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802864"/>
            <a:ext cx="10278723" cy="5262979"/>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26. ¿Si se rompe una lámpara existe algún peligro para la salud?</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El residuo que deja la rotura de una lámpara de UVC no tiene una toxicidad específica ni es mayor que la rotura de cualquier lámpara fluorescente que pueda tener en su casa. Sí en cambio, se han descrito riesgos específicos para otro tipo de lámparas como las de Xenón, con las que están dotados otros equipos parecidos.</a:t>
            </a:r>
            <a:endParaRPr lang="es-ES"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27. ¿Puede afectar el gas o la luz UVC a los equipos electrónicos? ¿tienen algún efecto corrosivo sobre los mismos?</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No se conoce ningún efecto del ni de la luz UVC ni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en las concentraciones que otorga 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sobre equipos electrónicos ni radio eléctricos. COMVAT DUO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posee las normativas </a:t>
            </a:r>
            <a:r>
              <a:rPr lang="es-ES" sz="1600" b="1" dirty="0">
                <a:latin typeface="Helvetica Neue" panose="02000503000000020004" pitchFamily="2" charset="0"/>
                <a:ea typeface="Helvetica Neue" panose="02000503000000020004" pitchFamily="2" charset="0"/>
                <a:cs typeface="Helvetica Neue" panose="02000503000000020004" pitchFamily="2" charset="0"/>
              </a:rPr>
              <a:t>EN60204 y EN61000 </a:t>
            </a:r>
            <a:r>
              <a:rPr lang="es-ES" sz="1600" dirty="0">
                <a:latin typeface="Helvetica Neue" panose="02000503000000020004" pitchFamily="2" charset="0"/>
                <a:ea typeface="Helvetica Neue" panose="02000503000000020004" pitchFamily="2" charset="0"/>
                <a:cs typeface="Helvetica Neue" panose="02000503000000020004" pitchFamily="2" charset="0"/>
              </a:rPr>
              <a:t>que permiten su uso con seguridad en entornos hospitalarios, entornos con alta concentración de dispositivos altamente sensibles a las perturbaciones eléctricas.</a:t>
            </a:r>
          </a:p>
          <a:p>
            <a:endParaRPr lang="es-ES" sz="4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26430CC3-167B-F544-87AE-B58C1079DCEF}"/>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35807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630478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SEGURIDAD</a:t>
            </a:r>
            <a:endParaRPr lang="es-ES_tradnl" sz="2400" b="1" baseline="-25000"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597222" y="1537393"/>
            <a:ext cx="10945849" cy="4832092"/>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28. ¿Debo tomar alguna precaución específica de protección ante el 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Como usuario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ud.</a:t>
            </a:r>
            <a:r>
              <a:rPr lang="es-ES" sz="1600" dirty="0">
                <a:latin typeface="Helvetica Neue" panose="02000503000000020004" pitchFamily="2" charset="0"/>
                <a:ea typeface="Helvetica Neue" panose="02000503000000020004" pitchFamily="2" charset="0"/>
                <a:cs typeface="Helvetica Neue" panose="02000503000000020004" pitchFamily="2" charset="0"/>
              </a:rPr>
              <a:t> debe tomar la precaución de ausentarse de la estancia cuando el generador de ozono se active, ayudado por la </a:t>
            </a:r>
            <a:r>
              <a:rPr lang="es-ES" sz="1600" b="1" dirty="0">
                <a:latin typeface="Helvetica Neue" panose="02000503000000020004" pitchFamily="2" charset="0"/>
                <a:ea typeface="Helvetica Neue" panose="02000503000000020004" pitchFamily="2" charset="0"/>
                <a:cs typeface="Helvetica Neue" panose="02000503000000020004" pitchFamily="2" charset="0"/>
              </a:rPr>
              <a:t>activación retardada </a:t>
            </a:r>
            <a:r>
              <a:rPr lang="es-ES" sz="1600" dirty="0">
                <a:latin typeface="Helvetica Neue" panose="02000503000000020004" pitchFamily="2" charset="0"/>
                <a:ea typeface="Helvetica Neue" panose="02000503000000020004" pitchFamily="2" charset="0"/>
                <a:cs typeface="Helvetica Neue" panose="02000503000000020004" pitchFamily="2" charset="0"/>
              </a:rPr>
              <a:t>del dispositivo. Además deberá señalizar la puerta de entrada con el cartel de tratamiento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en marcha que se le habrá proporcionado con el equipo. </a:t>
            </a:r>
            <a:r>
              <a:rPr lang="es-ES" sz="1600" b="1" dirty="0">
                <a:latin typeface="Helvetica Neue" panose="02000503000000020004" pitchFamily="2" charset="0"/>
                <a:ea typeface="Helvetica Neue" panose="02000503000000020004" pitchFamily="2" charset="0"/>
                <a:cs typeface="Helvetica Neue" panose="02000503000000020004" pitchFamily="2" charset="0"/>
              </a:rPr>
              <a:t>Respete los 40 minutos de seguridad </a:t>
            </a:r>
            <a:r>
              <a:rPr lang="es-ES" sz="1600" dirty="0">
                <a:latin typeface="Helvetica Neue" panose="02000503000000020004" pitchFamily="2" charset="0"/>
                <a:ea typeface="Helvetica Neue" panose="02000503000000020004" pitchFamily="2" charset="0"/>
                <a:cs typeface="Helvetica Neue" panose="02000503000000020004" pitchFamily="2" charset="0"/>
              </a:rPr>
              <a:t>una vez finalizado o interrumpido el tratamiento, para que el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pueda descomponerse totalmente. Si aún así, por fuerza mayor, tiene que entrar en la habitación, deberá protegerse debidamente con los </a:t>
            </a:r>
            <a:r>
              <a:rPr lang="es-ES" sz="1600" dirty="0" err="1">
                <a:latin typeface="Helvetica Neue" panose="02000503000000020004" pitchFamily="2" charset="0"/>
                <a:ea typeface="Helvetica Neue" panose="02000503000000020004" pitchFamily="2" charset="0"/>
                <a:cs typeface="Helvetica Neue" panose="02000503000000020004" pitchFamily="2" charset="0"/>
              </a:rPr>
              <a:t>EPIs</a:t>
            </a:r>
            <a:r>
              <a:rPr lang="es-ES" sz="1600" dirty="0">
                <a:latin typeface="Helvetica Neue" panose="02000503000000020004" pitchFamily="2" charset="0"/>
                <a:ea typeface="Helvetica Neue" panose="02000503000000020004" pitchFamily="2" charset="0"/>
                <a:cs typeface="Helvetica Neue" panose="02000503000000020004" pitchFamily="2" charset="0"/>
              </a:rPr>
              <a:t> que le aíslen de la inhalación accidental de ozono.</a:t>
            </a:r>
          </a:p>
          <a:p>
            <a:endParaRPr lang="es-ES" sz="2800" dirty="0">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29. ¿Puede escaparse 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entre las separaciones de mis estancias o por las rendijas de la puerta?¿existe algún peligro para la salud si así sucede?</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Ud. debe asegurase de cerrar todas las puertas y ventanas para asegurar la acción del ozono sobre los microorganismos, en este caso la cantidad de O</a:t>
            </a:r>
            <a:r>
              <a:rPr lang="es-ES" sz="1600"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600" dirty="0">
                <a:latin typeface="Helvetica Neue" panose="02000503000000020004" pitchFamily="2" charset="0"/>
                <a:ea typeface="Helvetica Neue" panose="02000503000000020004" pitchFamily="2" charset="0"/>
                <a:cs typeface="Helvetica Neue" panose="02000503000000020004" pitchFamily="2" charset="0"/>
              </a:rPr>
              <a:t> que pueda escaparse de la estancia por rendijas o juntas no impedirá llegar a las concentraciones de ozono necesarias para eliminar los microorganismos, ni será peligrosa para otras personas. Utilice siempre el ozono en la medida de lo posible en periodos en los que no haya personas en las estancias a tratar ni adyacentes.</a:t>
            </a:r>
            <a:endParaRPr lang="es-ES" sz="4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4B0261B2-3A73-474A-A2A3-971AF2975888}"/>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51403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xmlns="" id="{9DFE1DEB-1EF9-0644-A7B3-56737A55E285}"/>
              </a:ext>
            </a:extLst>
          </p:cNvPr>
          <p:cNvSpPr/>
          <p:nvPr/>
        </p:nvSpPr>
        <p:spPr>
          <a:xfrm>
            <a:off x="5777141" y="0"/>
            <a:ext cx="4923289" cy="298744"/>
          </a:xfrm>
          <a:prstGeom prst="parallelogram">
            <a:avLst>
              <a:gd name="adj" fmla="val 70835"/>
            </a:avLst>
          </a:prstGeom>
          <a:pattFill prst="ltDnDiag">
            <a:fgClr>
              <a:srgbClr val="294E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sp>
        <p:nvSpPr>
          <p:cNvPr id="24" name="Paralelogramo 23">
            <a:extLst>
              <a:ext uri="{FF2B5EF4-FFF2-40B4-BE49-F238E27FC236}">
                <a16:creationId xmlns:a16="http://schemas.microsoft.com/office/drawing/2014/main" xmlns="" id="{E4D54B95-6144-DA4E-900D-2640B0F2A367}"/>
              </a:ext>
            </a:extLst>
          </p:cNvPr>
          <p:cNvSpPr/>
          <p:nvPr/>
        </p:nvSpPr>
        <p:spPr>
          <a:xfrm>
            <a:off x="6734630" y="1"/>
            <a:ext cx="5998341" cy="530164"/>
          </a:xfrm>
          <a:prstGeom prst="parallelogram">
            <a:avLst>
              <a:gd name="adj" fmla="val 70835"/>
            </a:avLst>
          </a:prstGeom>
          <a:gradFill>
            <a:gsLst>
              <a:gs pos="37000">
                <a:srgbClr val="FBFCFE">
                  <a:alpha val="25000"/>
                </a:srgbClr>
              </a:gs>
              <a:gs pos="14000">
                <a:schemeClr val="accent1">
                  <a:lumMod val="5000"/>
                  <a:lumOff val="95000"/>
                  <a:alpha val="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pic>
        <p:nvPicPr>
          <p:cNvPr id="25" name="Imagen 24">
            <a:extLst>
              <a:ext uri="{FF2B5EF4-FFF2-40B4-BE49-F238E27FC236}">
                <a16:creationId xmlns:a16="http://schemas.microsoft.com/office/drawing/2014/main" xmlns="" id="{E9E7B6C7-8DF2-AD48-A98F-D329D86BAEAB}"/>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78088" y="167962"/>
            <a:ext cx="1050061" cy="300605"/>
          </a:xfrm>
          <a:prstGeom prst="rect">
            <a:avLst/>
          </a:prstGeom>
        </p:spPr>
      </p:pic>
      <p:sp>
        <p:nvSpPr>
          <p:cNvPr id="26" name="Marcador de texto 4">
            <a:extLst>
              <a:ext uri="{FF2B5EF4-FFF2-40B4-BE49-F238E27FC236}">
                <a16:creationId xmlns:a16="http://schemas.microsoft.com/office/drawing/2014/main" xmlns="" id="{B4BF759E-7458-C24E-976F-D6F058EED058}"/>
              </a:ext>
            </a:extLst>
          </p:cNvPr>
          <p:cNvSpPr txBox="1">
            <a:spLocks/>
          </p:cNvSpPr>
          <p:nvPr/>
        </p:nvSpPr>
        <p:spPr>
          <a:xfrm>
            <a:off x="244727" y="664055"/>
            <a:ext cx="10072797" cy="847179"/>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6373"/>
              </a:lnSpc>
              <a:spcBef>
                <a:spcPts val="0"/>
              </a:spcBef>
              <a:buNone/>
            </a:pPr>
            <a:endParaRPr lang="en-GB" sz="5600" spc="-200" dirty="0">
              <a:solidFill>
                <a:srgbClr val="052364"/>
              </a:solidFill>
              <a:latin typeface="Montserrat ExtraLight" charset="0"/>
              <a:ea typeface="Montserrat ExtraLight" charset="0"/>
              <a:cs typeface="Montserrat ExtraLight" charset="0"/>
            </a:endParaRPr>
          </a:p>
        </p:txBody>
      </p:sp>
      <p:sp>
        <p:nvSpPr>
          <p:cNvPr id="27" name="Marcador de texto 4">
            <a:extLst>
              <a:ext uri="{FF2B5EF4-FFF2-40B4-BE49-F238E27FC236}">
                <a16:creationId xmlns:a16="http://schemas.microsoft.com/office/drawing/2014/main" xmlns="" id="{53B477C9-C941-F047-81D7-CFF793A81DD1}"/>
              </a:ext>
            </a:extLst>
          </p:cNvPr>
          <p:cNvSpPr txBox="1">
            <a:spLocks/>
          </p:cNvSpPr>
          <p:nvPr/>
        </p:nvSpPr>
        <p:spPr>
          <a:xfrm>
            <a:off x="297907" y="1511233"/>
            <a:ext cx="4814821" cy="1009763"/>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600"/>
              </a:lnSpc>
              <a:spcBef>
                <a:spcPts val="0"/>
              </a:spcBef>
              <a:buNone/>
            </a:pPr>
            <a:endParaRPr lang="en-GB" sz="3733" dirty="0">
              <a:solidFill>
                <a:srgbClr val="249ADD"/>
              </a:solidFill>
              <a:latin typeface="Montserrat ExtraLight" charset="0"/>
              <a:ea typeface="Montserrat ExtraLight" charset="0"/>
              <a:cs typeface="Montserrat ExtraLight" charset="0"/>
            </a:endParaRPr>
          </a:p>
        </p:txBody>
      </p:sp>
      <p:sp>
        <p:nvSpPr>
          <p:cNvPr id="28" name="Marcador de texto 4">
            <a:extLst>
              <a:ext uri="{FF2B5EF4-FFF2-40B4-BE49-F238E27FC236}">
                <a16:creationId xmlns:a16="http://schemas.microsoft.com/office/drawing/2014/main" xmlns="" id="{243A3594-7023-2B46-93D2-565B30FBC7B1}"/>
              </a:ext>
            </a:extLst>
          </p:cNvPr>
          <p:cNvSpPr txBox="1">
            <a:spLocks/>
          </p:cNvSpPr>
          <p:nvPr/>
        </p:nvSpPr>
        <p:spPr>
          <a:xfrm>
            <a:off x="159615" y="2862558"/>
            <a:ext cx="3857212" cy="2253357"/>
          </a:xfrm>
          <a:prstGeom prst="rect">
            <a:avLst/>
          </a:prstGeom>
        </p:spPr>
        <p:txBody>
          <a:bodyPr vert="horz" lIns="0" tIns="0" anchor="t"/>
          <a:lstStyle>
            <a:lvl1pPr marL="162000" indent="-162000" algn="l" defTabSz="457200" rtl="0" eaLnBrk="1" latinLnBrk="0" hangingPunct="1">
              <a:lnSpc>
                <a:spcPct val="90000"/>
              </a:lnSpc>
              <a:spcBef>
                <a:spcPts val="0"/>
              </a:spcBef>
              <a:spcAft>
                <a:spcPts val="1200"/>
              </a:spcAft>
              <a:buClr>
                <a:srgbClr val="2482DD"/>
              </a:buClr>
              <a:buSzPct val="118000"/>
              <a:buFont typeface="Arial"/>
              <a:buChar char="•"/>
              <a:defRPr sz="1800" kern="1200">
                <a:solidFill>
                  <a:srgbClr val="052364"/>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rgbClr val="093F8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93F8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93F8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93F8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1995" indent="0">
              <a:lnSpc>
                <a:spcPct val="100000"/>
              </a:lnSpc>
              <a:spcAft>
                <a:spcPts val="800"/>
              </a:spcAft>
              <a:buSzPct val="122000"/>
              <a:buNone/>
            </a:pPr>
            <a:endParaRPr lang="en-GB" sz="1600" dirty="0">
              <a:solidFill>
                <a:schemeClr val="tx1">
                  <a:lumMod val="50000"/>
                  <a:lumOff val="50000"/>
                </a:schemeClr>
              </a:solidFill>
              <a:latin typeface="Montserrat Light" charset="0"/>
              <a:ea typeface="Montserrat Light" charset="0"/>
              <a:cs typeface="Montserrat Light" charset="0"/>
            </a:endParaRPr>
          </a:p>
        </p:txBody>
      </p:sp>
      <p:sp>
        <p:nvSpPr>
          <p:cNvPr id="29" name="Rectángulo 28">
            <a:extLst>
              <a:ext uri="{FF2B5EF4-FFF2-40B4-BE49-F238E27FC236}">
                <a16:creationId xmlns:a16="http://schemas.microsoft.com/office/drawing/2014/main" xmlns="" id="{53C7E2FD-D0FF-0841-BAF5-554684B59A56}"/>
              </a:ext>
            </a:extLst>
          </p:cNvPr>
          <p:cNvSpPr/>
          <p:nvPr/>
        </p:nvSpPr>
        <p:spPr>
          <a:xfrm>
            <a:off x="819515" y="2898757"/>
            <a:ext cx="6096000" cy="323165"/>
          </a:xfrm>
          <a:prstGeom prst="rect">
            <a:avLst/>
          </a:prstGeom>
        </p:spPr>
        <p:txBody>
          <a:bodyPr>
            <a:spAutoFit/>
          </a:bodyPr>
          <a:lstStyle/>
          <a:p>
            <a:pPr>
              <a:lnSpc>
                <a:spcPct val="107000"/>
              </a:lnSpc>
              <a:spcAft>
                <a:spcPts val="1067"/>
              </a:spcAft>
            </a:pPr>
            <a:endParaRPr lang="es-ES" sz="1467"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xmlns="" id="{74FF3770-F8DB-804D-85D5-14C4C940BFF9}"/>
              </a:ext>
            </a:extLst>
          </p:cNvPr>
          <p:cNvGrpSpPr/>
          <p:nvPr/>
        </p:nvGrpSpPr>
        <p:grpSpPr>
          <a:xfrm>
            <a:off x="6734629" y="2379915"/>
            <a:ext cx="5044227" cy="1541167"/>
            <a:chOff x="2682246" y="1815021"/>
            <a:chExt cx="3783170" cy="1155875"/>
          </a:xfrm>
        </p:grpSpPr>
        <p:pic>
          <p:nvPicPr>
            <p:cNvPr id="32" name="Gráfico 31">
              <a:extLst>
                <a:ext uri="{FF2B5EF4-FFF2-40B4-BE49-F238E27FC236}">
                  <a16:creationId xmlns:a16="http://schemas.microsoft.com/office/drawing/2014/main" xmlns="" id="{DA9BD306-36DC-C44E-B987-0A42319F5445}"/>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2682246" y="1815021"/>
              <a:ext cx="3557841" cy="1155875"/>
            </a:xfrm>
            <a:prstGeom prst="rect">
              <a:avLst/>
            </a:prstGeom>
          </p:spPr>
        </p:pic>
        <p:sp>
          <p:nvSpPr>
            <p:cNvPr id="33" name="CuadroTexto 32">
              <a:extLst>
                <a:ext uri="{FF2B5EF4-FFF2-40B4-BE49-F238E27FC236}">
                  <a16:creationId xmlns:a16="http://schemas.microsoft.com/office/drawing/2014/main" xmlns="" id="{37050572-44FF-6545-89C7-9CA6B33FC5F8}"/>
                </a:ext>
              </a:extLst>
            </p:cNvPr>
            <p:cNvSpPr txBox="1"/>
            <p:nvPr/>
          </p:nvSpPr>
          <p:spPr>
            <a:xfrm>
              <a:off x="6210294" y="1822696"/>
              <a:ext cx="255122" cy="92333"/>
            </a:xfrm>
            <a:prstGeom prst="rect">
              <a:avLst/>
            </a:prstGeom>
            <a:noFill/>
          </p:spPr>
          <p:txBody>
            <a:bodyPr wrap="square" lIns="0" tIns="0" rIns="0" bIns="0" rtlCol="0">
              <a:spAutoFit/>
            </a:bodyPr>
            <a:lstStyle/>
            <a:p>
              <a:r>
                <a:rPr lang="en-US" sz="800" dirty="0">
                  <a:solidFill>
                    <a:srgbClr val="265D9A"/>
                  </a:solidFill>
                  <a:latin typeface="Barlow Light" pitchFamily="2" charset="77"/>
                  <a:ea typeface="Calibri" panose="020F0502020204030204" pitchFamily="34" charset="0"/>
                </a:rPr>
                <a:t>TM</a:t>
              </a:r>
              <a:endParaRPr lang="es-ES" sz="800" dirty="0">
                <a:solidFill>
                  <a:srgbClr val="265D9A"/>
                </a:solidFill>
              </a:endParaRPr>
            </a:p>
          </p:txBody>
        </p:sp>
      </p:grpSp>
      <p:pic>
        <p:nvPicPr>
          <p:cNvPr id="14" name="Imagen 13">
            <a:extLst>
              <a:ext uri="{FF2B5EF4-FFF2-40B4-BE49-F238E27FC236}">
                <a16:creationId xmlns:a16="http://schemas.microsoft.com/office/drawing/2014/main" xmlns="" id="{9DB642C8-337D-EB48-8482-DEBE76590FF4}"/>
              </a:ext>
            </a:extLst>
          </p:cNvPr>
          <p:cNvPicPr>
            <a:picLocks noChangeAspect="1"/>
          </p:cNvPicPr>
          <p:nvPr/>
        </p:nvPicPr>
        <p:blipFill rotWithShape="1">
          <a:blip r:embed="rId5"/>
          <a:srcRect l="9050" t="6745" r="27135" b="2198"/>
          <a:stretch/>
        </p:blipFill>
        <p:spPr>
          <a:xfrm>
            <a:off x="0" y="1027851"/>
            <a:ext cx="5777141" cy="5832181"/>
          </a:xfrm>
          <a:prstGeom prst="rect">
            <a:avLst/>
          </a:prstGeom>
        </p:spPr>
      </p:pic>
      <p:sp>
        <p:nvSpPr>
          <p:cNvPr id="13" name="Subtítulo 12"/>
          <p:cNvSpPr>
            <a:spLocks noGrp="1"/>
          </p:cNvSpPr>
          <p:nvPr>
            <p:ph type="body" idx="4294967295"/>
          </p:nvPr>
        </p:nvSpPr>
        <p:spPr>
          <a:xfrm>
            <a:off x="6734629" y="5115914"/>
            <a:ext cx="4743790" cy="1113435"/>
          </a:xfrm>
          <a:prstGeom prst="rect">
            <a:avLst/>
          </a:prstGeom>
          <a:ln w="12700">
            <a:solidFill>
              <a:srgbClr val="449AC7"/>
            </a:solidFill>
          </a:ln>
        </p:spPr>
        <p:txBody>
          <a:bodyPr vert="horz" lIns="0" tIns="48000" rIns="0" bIns="0" rtlCol="0" anchor="ctr" anchorCtr="1">
            <a:normAutofit/>
          </a:bodyPr>
          <a:lstStyle/>
          <a:p>
            <a:pPr marL="11113" indent="0">
              <a:buNone/>
            </a:pPr>
            <a:r>
              <a:rPr lang="es-ES_tradnl" sz="4800" b="1" baseline="-25000" dirty="0">
                <a:solidFill>
                  <a:srgbClr val="449AC7"/>
                </a:solidFill>
                <a:latin typeface="Barlow SemiBold" pitchFamily="2" charset="77"/>
              </a:rPr>
              <a:t>MANTENIMIENTO</a:t>
            </a:r>
          </a:p>
        </p:txBody>
      </p:sp>
    </p:spTree>
    <p:extLst>
      <p:ext uri="{BB962C8B-B14F-4D97-AF65-F5344CB8AC3E}">
        <p14:creationId xmlns:p14="http://schemas.microsoft.com/office/powerpoint/2010/main" xmlns="" val="3827801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MANTENIMIENTO</a:t>
            </a:r>
            <a:endParaRPr lang="es-ES_tradnl" sz="2400" b="1" baseline="-25000"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866976"/>
            <a:ext cx="10278723" cy="4093428"/>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¿Si se rompe o desgasta una lámpara a quien debo acudir? ¿está la reposición incluida en la garantía?</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rotura de una lámpara no esta cubierta por garantía, no obstante se da una lámpara extra de cortesía para su remplazo. INTERmedic le puede suministrar unidades de repuesto previamente testadas.</a:t>
            </a:r>
          </a:p>
          <a:p>
            <a:endParaRPr lang="es-ES" sz="2000" dirty="0">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¿El cañón de ozono requiere alguna revisión o mantenimiento específicos?</a:t>
            </a:r>
          </a:p>
          <a:p>
            <a:endParaRPr lang="es-E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El cañón de ozono si se usa de forma regular, a los dos años se aconseja una revisión. Si fuera necesaria la sustitución de los reactores, el coste es relativamente bajo.</a:t>
            </a:r>
            <a:endParaRPr lang="es-ES" sz="4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4FD91D40-E14F-DC41-B6EC-F5CA957D3871}"/>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96689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MANTENIMIENTO</a:t>
            </a:r>
            <a:endParaRPr lang="es-ES_tradnl" sz="2400" b="1" baseline="-25000"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92399"/>
            <a:ext cx="10278723" cy="3231654"/>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¿Cómo puedo saber si las lámparas están cerca de su agotamiento y/o están por debajo del umbral de eficacia?</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Las lámparas 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ofrecen hasta 15.000 horas de duración a su máxima capacidad de potencia. </a:t>
            </a:r>
          </a:p>
          <a:p>
            <a:endParaRPr lang="es-ES" sz="1600" dirty="0">
              <a:latin typeface="Helvetica Neue" panose="02000503000000020004" pitchFamily="2" charset="0"/>
              <a:ea typeface="Helvetica Neue" panose="02000503000000020004" pitchFamily="2" charset="0"/>
              <a:cs typeface="Helvetica Neue" panose="02000503000000020004" pitchFamily="2" charset="0"/>
            </a:endParaRPr>
          </a:p>
          <a:p>
            <a:r>
              <a:rPr lang="es-ES" sz="1600" dirty="0">
                <a:latin typeface="Helvetica Neue" panose="02000503000000020004" pitchFamily="2" charset="0"/>
                <a:ea typeface="Helvetica Neue" panose="02000503000000020004" pitchFamily="2" charset="0"/>
                <a:cs typeface="Helvetica Neue" panose="02000503000000020004" pitchFamily="2" charset="0"/>
              </a:rPr>
              <a:t>La dosis de las lámparas de </a:t>
            </a:r>
            <a:r>
              <a:rPr lang="es-ES" sz="160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600" b="1" baseline="-25000" dirty="0">
                <a:latin typeface="Helvetica Neue" panose="02000503000000020004" pitchFamily="2" charset="0"/>
                <a:ea typeface="Helvetica Neue" panose="02000503000000020004" pitchFamily="2" charset="0"/>
                <a:cs typeface="Helvetica Neue" panose="02000503000000020004" pitchFamily="2" charset="0"/>
              </a:rPr>
              <a:t>3 </a:t>
            </a:r>
            <a:r>
              <a:rPr lang="es-ES" sz="1600" dirty="0">
                <a:latin typeface="Helvetica Neue" panose="02000503000000020004" pitchFamily="2" charset="0"/>
                <a:ea typeface="Helvetica Neue" panose="02000503000000020004" pitchFamily="2" charset="0"/>
                <a:cs typeface="Helvetica Neue" panose="02000503000000020004" pitchFamily="2" charset="0"/>
              </a:rPr>
              <a:t>ha sido suficientemente dimensionada  para mantener su eficacia incluso al final de su vida útil (pérdida de un 20% de la potencia)  y salvaguardar la eficacia del equipo aún rondando las 15.000h.</a:t>
            </a:r>
          </a:p>
          <a:p>
            <a:endParaRPr lang="es-ES"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s-E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D0585836-01B5-A64C-846B-F1C483EB5FC5}"/>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322670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8D70767-FA4D-2245-8118-4DFC9538D31B}"/>
              </a:ext>
            </a:extLst>
          </p:cNvPr>
          <p:cNvSpPr txBox="1"/>
          <p:nvPr/>
        </p:nvSpPr>
        <p:spPr>
          <a:xfrm>
            <a:off x="718912" y="1410474"/>
            <a:ext cx="9300524" cy="11418510"/>
          </a:xfrm>
          <a:prstGeom prst="rect">
            <a:avLst/>
          </a:prstGeom>
          <a:noFill/>
        </p:spPr>
        <p:txBody>
          <a:bodyPr wrap="square" rtlCol="0">
            <a:spAutoFit/>
          </a:bodyPr>
          <a:lstStyle/>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¿Si se rompe una lámpara antes o durante el tratamiento, puedo seguir con el ciclo de desinfección? </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Si el detector de presencia interrumpe el tratamiento ¿Cómo se debe proceder?</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¿El cañón de ozono se alimenta de alguna fuente externa?</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 </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requiere de conexión wifi?</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¿Qué sucede si se pierde o se rompe la </a:t>
            </a:r>
            <a:r>
              <a:rPr lang="es-ES" sz="1400" b="1"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tablet</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¿puedo seguir haciendo tratamientos? </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¿Se puede parametrizar o configurar la cantidad de 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en función del tamaño de la superficie?</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¿Qué pasa si durante el tratamiento se pierde la conexión entre la </a:t>
            </a:r>
            <a:r>
              <a:rPr lang="es-ES" sz="1400" b="1" dirty="0" err="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tablet</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y la unidad de COMVAT DUO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startAt="16"/>
            </a:pP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¿Puedo utilizar al mismo tiempo el tratamiento de UVC con el de O</a:t>
            </a:r>
            <a:r>
              <a:rPr lang="es-ES" sz="1400" b="1"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¿Debo como usuario tomar alguna precaución específica de protección ante la luz UVC?</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¿Si la estancia a desinfectar tiene paredes acristaladas o traslúcidas? ¿existe algún peligro para la salud?</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¿Si se rompe una lámpara existe algún peligro para la salud?</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¿Puede afectar el gas o la luz UVC a los equipos electrónicos? ¿tienen algún efecto corrosivo sobre los mismos?</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¿Debo tomar alguna precaución específica de protección ante el O</a:t>
            </a:r>
            <a:r>
              <a:rPr lang="es-ES" sz="1400"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50000"/>
              </a:lnSpc>
              <a:buFont typeface="+mj-lt"/>
              <a:buAutoNum type="arabicPeriod" startAt="16"/>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¿Puede escaparse O</a:t>
            </a:r>
            <a:r>
              <a:rPr lang="es-ES" sz="1400"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a:t>
            </a: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entre las separaciones de mis estancias o por las rendijas de la puerta?¿existe algún peligro para la salud si así sucede?</a:t>
            </a:r>
          </a:p>
          <a:p>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830997"/>
          </a:xfrm>
          <a:prstGeom prst="rect">
            <a:avLst/>
          </a:prstGeom>
        </p:spPr>
        <p:txBody>
          <a:bodyPr wrap="square">
            <a:spAutoFit/>
          </a:bodyPr>
          <a:lstStyle/>
          <a:p>
            <a:r>
              <a:rPr lang="es-ES_tradnl" sz="2400" b="1" dirty="0">
                <a:solidFill>
                  <a:schemeClr val="bg1"/>
                </a:solidFill>
                <a:latin typeface="Helvetica"/>
                <a:ea typeface="Corbel" charset="0"/>
                <a:cs typeface="Helvetica"/>
              </a:rPr>
              <a:t>CONTENIDOS</a:t>
            </a:r>
          </a:p>
          <a:p>
            <a:endParaRPr lang="es-ES_tradnl" sz="2400" b="1" dirty="0">
              <a:solidFill>
                <a:schemeClr val="bg1"/>
              </a:solidFill>
              <a:latin typeface="Helvetica"/>
              <a:ea typeface="Corbel" charset="0"/>
              <a:cs typeface="Helvetica"/>
            </a:endParaRP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pic>
        <p:nvPicPr>
          <p:cNvPr id="10" name="Imagen 9">
            <a:extLst>
              <a:ext uri="{FF2B5EF4-FFF2-40B4-BE49-F238E27FC236}">
                <a16:creationId xmlns:a16="http://schemas.microsoft.com/office/drawing/2014/main" xmlns="" id="{58CB3867-B441-264F-986B-C8ABAC91C6D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23084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8D70767-FA4D-2245-8118-4DFC9538D31B}"/>
              </a:ext>
            </a:extLst>
          </p:cNvPr>
          <p:cNvSpPr txBox="1"/>
          <p:nvPr/>
        </p:nvSpPr>
        <p:spPr>
          <a:xfrm>
            <a:off x="836898" y="1635083"/>
            <a:ext cx="10430541" cy="7217360"/>
          </a:xfrm>
          <a:prstGeom prst="rect">
            <a:avLst/>
          </a:prstGeom>
          <a:noFill/>
        </p:spPr>
        <p:txBody>
          <a:bodyPr wrap="square" rtlCol="0">
            <a:spAutoFit/>
          </a:bodyPr>
          <a:lstStyle/>
          <a:p>
            <a:pPr marL="342900" indent="-342900">
              <a:lnSpc>
                <a:spcPct val="150000"/>
              </a:lnSpc>
              <a:buFont typeface="+mj-lt"/>
              <a:buAutoNum type="arabicPeriod" startAt="30"/>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¿Si se rompe o desgasta una lámpara a quien debo acudir? ¿está la reposición incluida en la garantía?</a:t>
            </a:r>
          </a:p>
          <a:p>
            <a:pPr marL="342900" indent="-342900">
              <a:lnSpc>
                <a:spcPct val="150000"/>
              </a:lnSpc>
              <a:buFont typeface="+mj-lt"/>
              <a:buAutoNum type="arabicPeriod" startAt="30"/>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¿El cañón de ozono requiere alguna revisión o mantenimiento específicos?</a:t>
            </a:r>
          </a:p>
          <a:p>
            <a:pPr marL="342900" indent="-342900">
              <a:lnSpc>
                <a:spcPct val="150000"/>
              </a:lnSpc>
              <a:buFont typeface="+mj-lt"/>
              <a:buAutoNum type="arabicPeriod" startAt="30"/>
            </a:pPr>
            <a:r>
              <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¿Cómo puedo saber si las lámparas están cerca de su agotamiento y/o están por debajo del umbral de eficacia?</a:t>
            </a:r>
          </a:p>
          <a:p>
            <a:pPr marL="342900" indent="-342900">
              <a:buFont typeface="+mj-lt"/>
              <a:buAutoNum type="arabicPeriod" startAt="30"/>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mj-lt"/>
              <a:buAutoNum type="arabicPeriod" startAt="21"/>
            </a:pPr>
            <a:endParaRPr lang="es-ES" sz="1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CONTENIDOS</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pic>
        <p:nvPicPr>
          <p:cNvPr id="10" name="Imagen 9">
            <a:extLst>
              <a:ext uri="{FF2B5EF4-FFF2-40B4-BE49-F238E27FC236}">
                <a16:creationId xmlns:a16="http://schemas.microsoft.com/office/drawing/2014/main" xmlns="" id="{58CB3867-B441-264F-986B-C8ABAC91C6D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18684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xmlns="" id="{9DFE1DEB-1EF9-0644-A7B3-56737A55E285}"/>
              </a:ext>
            </a:extLst>
          </p:cNvPr>
          <p:cNvSpPr/>
          <p:nvPr/>
        </p:nvSpPr>
        <p:spPr>
          <a:xfrm>
            <a:off x="5777141" y="0"/>
            <a:ext cx="4923289" cy="298744"/>
          </a:xfrm>
          <a:prstGeom prst="parallelogram">
            <a:avLst>
              <a:gd name="adj" fmla="val 70835"/>
            </a:avLst>
          </a:prstGeom>
          <a:pattFill prst="ltDnDiag">
            <a:fgClr>
              <a:srgbClr val="294E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sp>
        <p:nvSpPr>
          <p:cNvPr id="24" name="Paralelogramo 23">
            <a:extLst>
              <a:ext uri="{FF2B5EF4-FFF2-40B4-BE49-F238E27FC236}">
                <a16:creationId xmlns:a16="http://schemas.microsoft.com/office/drawing/2014/main" xmlns="" id="{E4D54B95-6144-DA4E-900D-2640B0F2A367}"/>
              </a:ext>
            </a:extLst>
          </p:cNvPr>
          <p:cNvSpPr/>
          <p:nvPr/>
        </p:nvSpPr>
        <p:spPr>
          <a:xfrm>
            <a:off x="6734630" y="1"/>
            <a:ext cx="5998341" cy="530164"/>
          </a:xfrm>
          <a:prstGeom prst="parallelogram">
            <a:avLst>
              <a:gd name="adj" fmla="val 70835"/>
            </a:avLst>
          </a:prstGeom>
          <a:gradFill>
            <a:gsLst>
              <a:gs pos="37000">
                <a:srgbClr val="FBFCFE">
                  <a:alpha val="25000"/>
                </a:srgbClr>
              </a:gs>
              <a:gs pos="14000">
                <a:schemeClr val="accent1">
                  <a:lumMod val="5000"/>
                  <a:lumOff val="95000"/>
                  <a:alpha val="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pic>
        <p:nvPicPr>
          <p:cNvPr id="25" name="Imagen 24">
            <a:extLst>
              <a:ext uri="{FF2B5EF4-FFF2-40B4-BE49-F238E27FC236}">
                <a16:creationId xmlns:a16="http://schemas.microsoft.com/office/drawing/2014/main" xmlns="" id="{E9E7B6C7-8DF2-AD48-A98F-D329D86BAEAB}"/>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78088" y="167962"/>
            <a:ext cx="1050061" cy="300605"/>
          </a:xfrm>
          <a:prstGeom prst="rect">
            <a:avLst/>
          </a:prstGeom>
        </p:spPr>
      </p:pic>
      <p:sp>
        <p:nvSpPr>
          <p:cNvPr id="26" name="Marcador de texto 4">
            <a:extLst>
              <a:ext uri="{FF2B5EF4-FFF2-40B4-BE49-F238E27FC236}">
                <a16:creationId xmlns:a16="http://schemas.microsoft.com/office/drawing/2014/main" xmlns="" id="{B4BF759E-7458-C24E-976F-D6F058EED058}"/>
              </a:ext>
            </a:extLst>
          </p:cNvPr>
          <p:cNvSpPr txBox="1">
            <a:spLocks/>
          </p:cNvSpPr>
          <p:nvPr/>
        </p:nvSpPr>
        <p:spPr>
          <a:xfrm>
            <a:off x="244727" y="664055"/>
            <a:ext cx="10072797" cy="847179"/>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6373"/>
              </a:lnSpc>
              <a:spcBef>
                <a:spcPts val="0"/>
              </a:spcBef>
              <a:buNone/>
            </a:pPr>
            <a:endParaRPr lang="en-GB" sz="5600" spc="-200" dirty="0">
              <a:solidFill>
                <a:srgbClr val="052364"/>
              </a:solidFill>
              <a:latin typeface="Montserrat ExtraLight" charset="0"/>
              <a:ea typeface="Montserrat ExtraLight" charset="0"/>
              <a:cs typeface="Montserrat ExtraLight" charset="0"/>
            </a:endParaRPr>
          </a:p>
        </p:txBody>
      </p:sp>
      <p:sp>
        <p:nvSpPr>
          <p:cNvPr id="27" name="Marcador de texto 4">
            <a:extLst>
              <a:ext uri="{FF2B5EF4-FFF2-40B4-BE49-F238E27FC236}">
                <a16:creationId xmlns:a16="http://schemas.microsoft.com/office/drawing/2014/main" xmlns="" id="{53B477C9-C941-F047-81D7-CFF793A81DD1}"/>
              </a:ext>
            </a:extLst>
          </p:cNvPr>
          <p:cNvSpPr txBox="1">
            <a:spLocks/>
          </p:cNvSpPr>
          <p:nvPr/>
        </p:nvSpPr>
        <p:spPr>
          <a:xfrm>
            <a:off x="297907" y="1511233"/>
            <a:ext cx="4814821" cy="1009763"/>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600"/>
              </a:lnSpc>
              <a:spcBef>
                <a:spcPts val="0"/>
              </a:spcBef>
              <a:buNone/>
            </a:pPr>
            <a:endParaRPr lang="en-GB" sz="3733" dirty="0">
              <a:solidFill>
                <a:srgbClr val="249ADD"/>
              </a:solidFill>
              <a:latin typeface="Montserrat ExtraLight" charset="0"/>
              <a:ea typeface="Montserrat ExtraLight" charset="0"/>
              <a:cs typeface="Montserrat ExtraLight" charset="0"/>
            </a:endParaRPr>
          </a:p>
        </p:txBody>
      </p:sp>
      <p:sp>
        <p:nvSpPr>
          <p:cNvPr id="28" name="Marcador de texto 4">
            <a:extLst>
              <a:ext uri="{FF2B5EF4-FFF2-40B4-BE49-F238E27FC236}">
                <a16:creationId xmlns:a16="http://schemas.microsoft.com/office/drawing/2014/main" xmlns="" id="{243A3594-7023-2B46-93D2-565B30FBC7B1}"/>
              </a:ext>
            </a:extLst>
          </p:cNvPr>
          <p:cNvSpPr txBox="1">
            <a:spLocks/>
          </p:cNvSpPr>
          <p:nvPr/>
        </p:nvSpPr>
        <p:spPr>
          <a:xfrm>
            <a:off x="159615" y="2862558"/>
            <a:ext cx="3857212" cy="2253357"/>
          </a:xfrm>
          <a:prstGeom prst="rect">
            <a:avLst/>
          </a:prstGeom>
        </p:spPr>
        <p:txBody>
          <a:bodyPr vert="horz" lIns="0" tIns="0" anchor="t"/>
          <a:lstStyle>
            <a:lvl1pPr marL="162000" indent="-162000" algn="l" defTabSz="457200" rtl="0" eaLnBrk="1" latinLnBrk="0" hangingPunct="1">
              <a:lnSpc>
                <a:spcPct val="90000"/>
              </a:lnSpc>
              <a:spcBef>
                <a:spcPts val="0"/>
              </a:spcBef>
              <a:spcAft>
                <a:spcPts val="1200"/>
              </a:spcAft>
              <a:buClr>
                <a:srgbClr val="2482DD"/>
              </a:buClr>
              <a:buSzPct val="118000"/>
              <a:buFont typeface="Arial"/>
              <a:buChar char="•"/>
              <a:defRPr sz="1800" kern="1200">
                <a:solidFill>
                  <a:srgbClr val="052364"/>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rgbClr val="093F8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93F8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93F8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93F8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1995" indent="0">
              <a:lnSpc>
                <a:spcPct val="100000"/>
              </a:lnSpc>
              <a:spcAft>
                <a:spcPts val="800"/>
              </a:spcAft>
              <a:buSzPct val="122000"/>
              <a:buNone/>
            </a:pPr>
            <a:endParaRPr lang="en-GB" sz="1600" dirty="0">
              <a:solidFill>
                <a:schemeClr val="tx1">
                  <a:lumMod val="50000"/>
                  <a:lumOff val="50000"/>
                </a:schemeClr>
              </a:solidFill>
              <a:latin typeface="Montserrat Light" charset="0"/>
              <a:ea typeface="Montserrat Light" charset="0"/>
              <a:cs typeface="Montserrat Light" charset="0"/>
            </a:endParaRPr>
          </a:p>
        </p:txBody>
      </p:sp>
      <p:sp>
        <p:nvSpPr>
          <p:cNvPr id="29" name="Rectángulo 28">
            <a:extLst>
              <a:ext uri="{FF2B5EF4-FFF2-40B4-BE49-F238E27FC236}">
                <a16:creationId xmlns:a16="http://schemas.microsoft.com/office/drawing/2014/main" xmlns="" id="{53C7E2FD-D0FF-0841-BAF5-554684B59A56}"/>
              </a:ext>
            </a:extLst>
          </p:cNvPr>
          <p:cNvSpPr/>
          <p:nvPr/>
        </p:nvSpPr>
        <p:spPr>
          <a:xfrm>
            <a:off x="819515" y="2898757"/>
            <a:ext cx="6096000" cy="323165"/>
          </a:xfrm>
          <a:prstGeom prst="rect">
            <a:avLst/>
          </a:prstGeom>
        </p:spPr>
        <p:txBody>
          <a:bodyPr>
            <a:spAutoFit/>
          </a:bodyPr>
          <a:lstStyle/>
          <a:p>
            <a:pPr>
              <a:lnSpc>
                <a:spcPct val="107000"/>
              </a:lnSpc>
              <a:spcAft>
                <a:spcPts val="1067"/>
              </a:spcAft>
            </a:pPr>
            <a:endParaRPr lang="es-ES" sz="1467"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xmlns="" id="{74FF3770-F8DB-804D-85D5-14C4C940BFF9}"/>
              </a:ext>
            </a:extLst>
          </p:cNvPr>
          <p:cNvGrpSpPr/>
          <p:nvPr/>
        </p:nvGrpSpPr>
        <p:grpSpPr>
          <a:xfrm>
            <a:off x="6734629" y="2379915"/>
            <a:ext cx="5044227" cy="1541167"/>
            <a:chOff x="2682246" y="1815021"/>
            <a:chExt cx="3783170" cy="1155875"/>
          </a:xfrm>
        </p:grpSpPr>
        <p:pic>
          <p:nvPicPr>
            <p:cNvPr id="32" name="Gráfico 31">
              <a:extLst>
                <a:ext uri="{FF2B5EF4-FFF2-40B4-BE49-F238E27FC236}">
                  <a16:creationId xmlns:a16="http://schemas.microsoft.com/office/drawing/2014/main" xmlns="" id="{DA9BD306-36DC-C44E-B987-0A42319F5445}"/>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2682246" y="1815021"/>
              <a:ext cx="3557841" cy="1155875"/>
            </a:xfrm>
            <a:prstGeom prst="rect">
              <a:avLst/>
            </a:prstGeom>
          </p:spPr>
        </p:pic>
        <p:sp>
          <p:nvSpPr>
            <p:cNvPr id="33" name="CuadroTexto 32">
              <a:extLst>
                <a:ext uri="{FF2B5EF4-FFF2-40B4-BE49-F238E27FC236}">
                  <a16:creationId xmlns:a16="http://schemas.microsoft.com/office/drawing/2014/main" xmlns="" id="{37050572-44FF-6545-89C7-9CA6B33FC5F8}"/>
                </a:ext>
              </a:extLst>
            </p:cNvPr>
            <p:cNvSpPr txBox="1"/>
            <p:nvPr/>
          </p:nvSpPr>
          <p:spPr>
            <a:xfrm>
              <a:off x="6210294" y="1822696"/>
              <a:ext cx="255122" cy="92333"/>
            </a:xfrm>
            <a:prstGeom prst="rect">
              <a:avLst/>
            </a:prstGeom>
            <a:noFill/>
          </p:spPr>
          <p:txBody>
            <a:bodyPr wrap="square" lIns="0" tIns="0" rIns="0" bIns="0" rtlCol="0">
              <a:spAutoFit/>
            </a:bodyPr>
            <a:lstStyle/>
            <a:p>
              <a:r>
                <a:rPr lang="en-US" sz="800" dirty="0">
                  <a:solidFill>
                    <a:srgbClr val="265D9A"/>
                  </a:solidFill>
                  <a:latin typeface="Barlow Light" pitchFamily="2" charset="77"/>
                  <a:ea typeface="Calibri" panose="020F0502020204030204" pitchFamily="34" charset="0"/>
                </a:rPr>
                <a:t>TM</a:t>
              </a:r>
              <a:endParaRPr lang="es-ES" sz="800" dirty="0">
                <a:solidFill>
                  <a:srgbClr val="265D9A"/>
                </a:solidFill>
              </a:endParaRPr>
            </a:p>
          </p:txBody>
        </p:sp>
      </p:grpSp>
      <p:sp>
        <p:nvSpPr>
          <p:cNvPr id="13" name="Subtítulo 12"/>
          <p:cNvSpPr>
            <a:spLocks noGrp="1"/>
          </p:cNvSpPr>
          <p:nvPr>
            <p:ph type="body" idx="4294967295"/>
          </p:nvPr>
        </p:nvSpPr>
        <p:spPr>
          <a:xfrm>
            <a:off x="7030721" y="5368047"/>
            <a:ext cx="4447698" cy="638960"/>
          </a:xfrm>
          <a:prstGeom prst="rect">
            <a:avLst/>
          </a:prstGeom>
          <a:ln w="12700">
            <a:solidFill>
              <a:srgbClr val="449AC7"/>
            </a:solidFill>
          </a:ln>
        </p:spPr>
        <p:txBody>
          <a:bodyPr vert="horz" lIns="0" tIns="48000" rIns="0" bIns="0" rtlCol="0" anchor="ctr" anchorCtr="1">
            <a:normAutofit fontScale="92500" lnSpcReduction="10000"/>
          </a:bodyPr>
          <a:lstStyle/>
          <a:p>
            <a:pPr marL="0" indent="0">
              <a:buNone/>
            </a:pPr>
            <a:r>
              <a:rPr lang="es-ES_tradnl" sz="4800" b="1" dirty="0">
                <a:solidFill>
                  <a:srgbClr val="449AC7"/>
                </a:solidFill>
                <a:latin typeface="Barlow SemiBold" pitchFamily="2" charset="77"/>
              </a:rPr>
              <a:t>LA LUZ UVC</a:t>
            </a:r>
            <a:endParaRPr lang="es-ES_tradnl" sz="4800" b="1" baseline="-25000" dirty="0">
              <a:solidFill>
                <a:srgbClr val="449AC7"/>
              </a:solidFill>
              <a:latin typeface="Barlow SemiBold" pitchFamily="2" charset="77"/>
            </a:endParaRPr>
          </a:p>
        </p:txBody>
      </p:sp>
      <p:pic>
        <p:nvPicPr>
          <p:cNvPr id="14" name="Imagen 13">
            <a:extLst>
              <a:ext uri="{FF2B5EF4-FFF2-40B4-BE49-F238E27FC236}">
                <a16:creationId xmlns:a16="http://schemas.microsoft.com/office/drawing/2014/main" xmlns="" id="{9DB642C8-337D-EB48-8482-DEBE76590FF4}"/>
              </a:ext>
            </a:extLst>
          </p:cNvPr>
          <p:cNvPicPr>
            <a:picLocks noChangeAspect="1"/>
          </p:cNvPicPr>
          <p:nvPr/>
        </p:nvPicPr>
        <p:blipFill rotWithShape="1">
          <a:blip r:embed="rId5"/>
          <a:srcRect l="9050" t="6745" r="27135" b="2198"/>
          <a:stretch/>
        </p:blipFill>
        <p:spPr>
          <a:xfrm>
            <a:off x="97755" y="298745"/>
            <a:ext cx="6497355" cy="6559256"/>
          </a:xfrm>
          <a:prstGeom prst="rect">
            <a:avLst/>
          </a:prstGeom>
        </p:spPr>
      </p:pic>
    </p:spTree>
    <p:extLst>
      <p:ext uri="{BB962C8B-B14F-4D97-AF65-F5344CB8AC3E}">
        <p14:creationId xmlns:p14="http://schemas.microsoft.com/office/powerpoint/2010/main" xmlns="" val="2215141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8D70767-FA4D-2245-8118-4DFC9538D31B}"/>
              </a:ext>
            </a:extLst>
          </p:cNvPr>
          <p:cNvSpPr txBox="1"/>
          <p:nvPr/>
        </p:nvSpPr>
        <p:spPr>
          <a:xfrm>
            <a:off x="836899" y="1635083"/>
            <a:ext cx="10102034" cy="4001095"/>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 ¿Qué es la luz UVC?</a:t>
            </a:r>
          </a:p>
          <a:p>
            <a:endParaRPr lang="es-E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dirty="0">
                <a:latin typeface="Helvetica Neue" panose="02000503000000020004" pitchFamily="2" charset="0"/>
                <a:ea typeface="Helvetica Neue" panose="02000503000000020004" pitchFamily="2" charset="0"/>
                <a:cs typeface="Helvetica Neue" panose="02000503000000020004" pitchFamily="2" charset="0"/>
              </a:rPr>
              <a:t>La UVC es la radiación ultravioleta que se sitúa en el intervalo de longitudes de onda de 280 a 100 nanómetros. La mayoría de las personas han oído hablar de los peligros de la exposición a la </a:t>
            </a:r>
            <a:r>
              <a:rPr lang="es-ES" b="1" dirty="0">
                <a:latin typeface="Helvetica Neue" panose="02000503000000020004" pitchFamily="2" charset="0"/>
                <a:ea typeface="Helvetica Neue" panose="02000503000000020004" pitchFamily="2" charset="0"/>
                <a:cs typeface="Helvetica Neue" panose="02000503000000020004" pitchFamily="2" charset="0"/>
              </a:rPr>
              <a:t>UV-A (400 a 315 </a:t>
            </a:r>
            <a:r>
              <a:rPr lang="es-ES" b="1" dirty="0" err="1">
                <a:latin typeface="Helvetica Neue" panose="02000503000000020004" pitchFamily="2" charset="0"/>
                <a:ea typeface="Helvetica Neue" panose="02000503000000020004" pitchFamily="2" charset="0"/>
                <a:cs typeface="Helvetica Neue" panose="02000503000000020004" pitchFamily="2" charset="0"/>
              </a:rPr>
              <a:t>nm</a:t>
            </a:r>
            <a:r>
              <a:rPr lang="es-ES" b="1" dirty="0">
                <a:latin typeface="Helvetica Neue" panose="02000503000000020004" pitchFamily="2" charset="0"/>
                <a:ea typeface="Helvetica Neue" panose="02000503000000020004" pitchFamily="2" charset="0"/>
                <a:cs typeface="Helvetica Neue" panose="02000503000000020004" pitchFamily="2" charset="0"/>
              </a:rPr>
              <a:t>) </a:t>
            </a:r>
            <a:r>
              <a:rPr lang="es-ES" dirty="0">
                <a:latin typeface="Helvetica Neue" panose="02000503000000020004" pitchFamily="2" charset="0"/>
                <a:ea typeface="Helvetica Neue" panose="02000503000000020004" pitchFamily="2" charset="0"/>
                <a:cs typeface="Helvetica Neue" panose="02000503000000020004" pitchFamily="2" charset="0"/>
              </a:rPr>
              <a:t>y a la </a:t>
            </a:r>
            <a:r>
              <a:rPr lang="es-ES" b="1" dirty="0">
                <a:latin typeface="Helvetica Neue" panose="02000503000000020004" pitchFamily="2" charset="0"/>
                <a:ea typeface="Helvetica Neue" panose="02000503000000020004" pitchFamily="2" charset="0"/>
                <a:cs typeface="Helvetica Neue" panose="02000503000000020004" pitchFamily="2" charset="0"/>
              </a:rPr>
              <a:t>UV-B (315 a 280 </a:t>
            </a:r>
            <a:r>
              <a:rPr lang="es-ES" b="1" dirty="0" err="1">
                <a:latin typeface="Helvetica Neue" panose="02000503000000020004" pitchFamily="2" charset="0"/>
                <a:ea typeface="Helvetica Neue" panose="02000503000000020004" pitchFamily="2" charset="0"/>
                <a:cs typeface="Helvetica Neue" panose="02000503000000020004" pitchFamily="2" charset="0"/>
              </a:rPr>
              <a:t>nm</a:t>
            </a:r>
            <a:r>
              <a:rPr lang="es-ES" b="1" dirty="0">
                <a:latin typeface="Helvetica Neue" panose="02000503000000020004" pitchFamily="2" charset="0"/>
                <a:ea typeface="Helvetica Neue" panose="02000503000000020004" pitchFamily="2" charset="0"/>
                <a:cs typeface="Helvetica Neue" panose="02000503000000020004" pitchFamily="2" charset="0"/>
              </a:rPr>
              <a:t>) </a:t>
            </a:r>
            <a:r>
              <a:rPr lang="es-ES" dirty="0">
                <a:latin typeface="Helvetica Neue" panose="02000503000000020004" pitchFamily="2" charset="0"/>
                <a:ea typeface="Helvetica Neue" panose="02000503000000020004" pitchFamily="2" charset="0"/>
                <a:cs typeface="Helvetica Neue" panose="02000503000000020004" pitchFamily="2" charset="0"/>
              </a:rPr>
              <a:t>procedente del sol o de las camas solares. La radiación UVC, también producida por el sol, es la longitud de onda ultravioleta más corta y se filtra casi por completo en la capa de ozono, y el resto al pasar por la atmósfera antes de llegar a la superficie terrestre. Por lo tanto, las personas están muy poco o nada expuestas a ella de manera natural.</a:t>
            </a:r>
          </a:p>
          <a:p>
            <a:endParaRPr lang="es-ES" dirty="0">
              <a:latin typeface="Helvetica Neue" panose="02000503000000020004" pitchFamily="2" charset="0"/>
              <a:ea typeface="Helvetica Neue" panose="02000503000000020004" pitchFamily="2" charset="0"/>
              <a:cs typeface="Helvetica Neue" panose="02000503000000020004" pitchFamily="2" charset="0"/>
            </a:endParaRPr>
          </a:p>
          <a:p>
            <a:r>
              <a:rPr lang="es-ES" dirty="0">
                <a:latin typeface="Helvetica Neue" panose="02000503000000020004" pitchFamily="2" charset="0"/>
                <a:ea typeface="Helvetica Neue" panose="02000503000000020004" pitchFamily="2" charset="0"/>
                <a:cs typeface="Helvetica Neue" panose="02000503000000020004" pitchFamily="2" charset="0"/>
              </a:rPr>
              <a:t>Durante más de un siglo, se conoce </a:t>
            </a:r>
            <a:r>
              <a:rPr lang="es-ES" b="1" dirty="0">
                <a:latin typeface="Helvetica Neue" panose="02000503000000020004" pitchFamily="2" charset="0"/>
                <a:ea typeface="Helvetica Neue" panose="02000503000000020004" pitchFamily="2" charset="0"/>
                <a:cs typeface="Helvetica Neue" panose="02000503000000020004" pitchFamily="2" charset="0"/>
              </a:rPr>
              <a:t>la acción germicida</a:t>
            </a:r>
            <a:r>
              <a:rPr lang="es-ES" dirty="0">
                <a:latin typeface="Helvetica Neue" panose="02000503000000020004" pitchFamily="2" charset="0"/>
                <a:ea typeface="Helvetica Neue" panose="02000503000000020004" pitchFamily="2" charset="0"/>
                <a:cs typeface="Helvetica Neue" panose="02000503000000020004" pitchFamily="2" charset="0"/>
              </a:rPr>
              <a:t> de las lámparas que producen luz UVC. Se han desarrollado muchas aplicaciones para la desinfección, esterilización de agua y superficies, herramientas utilizadas en laboratorios biológicos y equipos médicos. </a:t>
            </a:r>
          </a:p>
          <a:p>
            <a:endParaRPr lang="es-ES" sz="16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9" y="421917"/>
            <a:ext cx="3978714"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SOBRE LA LUZ UVC</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pic>
        <p:nvPicPr>
          <p:cNvPr id="10" name="Imagen 9">
            <a:extLst>
              <a:ext uri="{FF2B5EF4-FFF2-40B4-BE49-F238E27FC236}">
                <a16:creationId xmlns:a16="http://schemas.microsoft.com/office/drawing/2014/main" xmlns="" id="{58CB3867-B441-264F-986B-C8ABAC91C6D2}"/>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97061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SOBRE LA LUZ UVC</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678685"/>
            <a:ext cx="10278723" cy="4285789"/>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2. ¿La luz UVC inactiva la COVID-19?</a:t>
            </a:r>
          </a:p>
          <a:p>
            <a:endParaRPr lang="es-ES" sz="16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550" dirty="0">
                <a:latin typeface="Helvetica Neue" panose="02000503000000020004" pitchFamily="2" charset="0"/>
                <a:ea typeface="Helvetica Neue" panose="02000503000000020004" pitchFamily="2" charset="0"/>
                <a:cs typeface="Helvetica Neue" panose="02000503000000020004" pitchFamily="2" charset="0"/>
              </a:rPr>
              <a:t>La UVC producida artificialmente se ha utilizado con éxito como germicida y bactericida durante décadas. La alta energía asociada con la luz UVC es absorbida por el ADN de bacterias, virus, esporas y otros patógenos. Esta absorción provoca anomalías en el ADN, lo que hace que el microorganismo sea incapaz de reproducirse e infectar. Debido a su efectividad y a sus ventajas, la UVC se está utilizando en una gama de aplicaciones cada vez mayor. La UVC también se utiliza en entornos médicos y hospitalarios para la esterilización de instrumentos, superficies de trabajo y aire.</a:t>
            </a:r>
            <a:endParaRPr lang="es-ES" sz="155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endParaRPr lang="es-ES" sz="155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1550"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sz="1550"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sz="1550" b="1" dirty="0">
                <a:latin typeface="Helvetica Neue" panose="02000503000000020004" pitchFamily="2" charset="0"/>
                <a:ea typeface="Helvetica Neue" panose="02000503000000020004" pitchFamily="2" charset="0"/>
                <a:cs typeface="Helvetica Neue" panose="02000503000000020004" pitchFamily="2" charset="0"/>
              </a:rPr>
              <a:t> </a:t>
            </a:r>
            <a:r>
              <a:rPr lang="es-ES" sz="1550" dirty="0">
                <a:latin typeface="Helvetica Neue" panose="02000503000000020004" pitchFamily="2" charset="0"/>
                <a:ea typeface="Helvetica Neue" panose="02000503000000020004" pitchFamily="2" charset="0"/>
                <a:cs typeface="Helvetica Neue" panose="02000503000000020004" pitchFamily="2" charset="0"/>
              </a:rPr>
              <a:t>y sus 15 lámparas de 825W nominales,  emiten más de 250W en la región UVC  (254nm) enviando millones de fotones contra la envoltura de los virus e inactivando sus aminoácidos ADN y ARN, eliminando su capacidad reproductiva y las posibilidades de contagio. A principios de Julio de 2020, </a:t>
            </a:r>
            <a:r>
              <a:rPr lang="es-ES" sz="1550" dirty="0" err="1">
                <a:latin typeface="Helvetica Neue" panose="02000503000000020004" pitchFamily="2" charset="0"/>
                <a:ea typeface="Helvetica Neue" panose="02000503000000020004" pitchFamily="2" charset="0"/>
                <a:cs typeface="Helvetica Neue" panose="02000503000000020004" pitchFamily="2" charset="0"/>
              </a:rPr>
              <a:t>Signify</a:t>
            </a:r>
            <a:r>
              <a:rPr lang="es-ES" sz="1550" dirty="0">
                <a:latin typeface="Helvetica Neue" panose="02000503000000020004" pitchFamily="2" charset="0"/>
                <a:ea typeface="Helvetica Neue" panose="02000503000000020004" pitchFamily="2" charset="0"/>
                <a:cs typeface="Helvetica Neue" panose="02000503000000020004" pitchFamily="2" charset="0"/>
              </a:rPr>
              <a:t> (Antigua Philips </a:t>
            </a:r>
            <a:r>
              <a:rPr lang="es-ES" sz="1550" dirty="0" err="1">
                <a:latin typeface="Helvetica Neue" panose="02000503000000020004" pitchFamily="2" charset="0"/>
                <a:ea typeface="Helvetica Neue" panose="02000503000000020004" pitchFamily="2" charset="0"/>
                <a:cs typeface="Helvetica Neue" panose="02000503000000020004" pitchFamily="2" charset="0"/>
              </a:rPr>
              <a:t>Lighting</a:t>
            </a:r>
            <a:r>
              <a:rPr lang="es-ES" sz="1550" dirty="0">
                <a:latin typeface="Helvetica Neue" panose="02000503000000020004" pitchFamily="2" charset="0"/>
                <a:ea typeface="Helvetica Neue" panose="02000503000000020004" pitchFamily="2" charset="0"/>
                <a:cs typeface="Helvetica Neue" panose="02000503000000020004" pitchFamily="2" charset="0"/>
              </a:rPr>
              <a:t>) demostró en Boston, USA, que sus lámparas de UVC son eficaces ante el SARS Cov-2</a:t>
            </a:r>
            <a:r>
              <a:rPr lang="es-ES" sz="1550" baseline="30000" dirty="0">
                <a:latin typeface="Helvetica Neue" panose="02000503000000020004" pitchFamily="2" charset="0"/>
                <a:ea typeface="Helvetica Neue" panose="02000503000000020004" pitchFamily="2" charset="0"/>
                <a:cs typeface="Helvetica Neue" panose="02000503000000020004" pitchFamily="2" charset="0"/>
              </a:rPr>
              <a:t>1</a:t>
            </a:r>
            <a:r>
              <a:rPr lang="es-ES" sz="1550" dirty="0">
                <a:latin typeface="Helvetica Neue" panose="02000503000000020004" pitchFamily="2" charset="0"/>
                <a:ea typeface="Helvetica Neue" panose="02000503000000020004" pitchFamily="2" charset="0"/>
                <a:cs typeface="Helvetica Neue" panose="02000503000000020004" pitchFamily="2" charset="0"/>
              </a:rPr>
              <a:t>. También, el 3 de julio de 2020 el Ministerio de Sanidad del Estado Español, en su nota de prensa sobre los dispositivos de UVC y Ozono, afirmó: </a:t>
            </a:r>
            <a:r>
              <a:rPr lang="es-ES" sz="1550" b="1" dirty="0">
                <a:latin typeface="Helvetica Neue" panose="02000503000000020004" pitchFamily="2" charset="0"/>
                <a:ea typeface="Helvetica Neue" panose="02000503000000020004" pitchFamily="2" charset="0"/>
                <a:cs typeface="Helvetica Neue" panose="02000503000000020004" pitchFamily="2" charset="0"/>
              </a:rPr>
              <a:t>“</a:t>
            </a:r>
            <a:r>
              <a:rPr lang="es-ES" sz="1550" b="1" i="1" dirty="0">
                <a:latin typeface="Helvetica Neue" panose="02000503000000020004" pitchFamily="2" charset="0"/>
                <a:ea typeface="Helvetica Neue" panose="02000503000000020004" pitchFamily="2" charset="0"/>
                <a:cs typeface="Helvetica Neue" panose="02000503000000020004" pitchFamily="2" charset="0"/>
              </a:rPr>
              <a:t>La evidencia disponible sugiere que ambos dispositivos pueden reducir la población de virus en superficies. En el caso concreto de los coronavirus, la evidencia sugiere que los dispositivos de UV-C reducirían la población vírica, de una forma fácil y rápida.”</a:t>
            </a:r>
            <a:r>
              <a:rPr lang="es-ES" sz="1550" i="1" baseline="30000" dirty="0">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2" name="Rectángulo 1">
            <a:extLst>
              <a:ext uri="{FF2B5EF4-FFF2-40B4-BE49-F238E27FC236}">
                <a16:creationId xmlns:a16="http://schemas.microsoft.com/office/drawing/2014/main" xmlns="" id="{63CB18F2-8F6B-9C4E-848F-D3DB8F0D7EB1}"/>
              </a:ext>
            </a:extLst>
          </p:cNvPr>
          <p:cNvSpPr/>
          <p:nvPr/>
        </p:nvSpPr>
        <p:spPr>
          <a:xfrm>
            <a:off x="1108764" y="6429994"/>
            <a:ext cx="8983503" cy="338554"/>
          </a:xfrm>
          <a:prstGeom prst="rect">
            <a:avLst/>
          </a:prstGeom>
        </p:spPr>
        <p:txBody>
          <a:bodyPr wrap="square">
            <a:spAutoFit/>
          </a:bodyPr>
          <a:lstStyle/>
          <a:p>
            <a:r>
              <a:rPr lang="es-ES" sz="800" dirty="0"/>
              <a:t>1. </a:t>
            </a:r>
            <a:r>
              <a:rPr lang="es-ES" sz="800" dirty="0">
                <a:hlinkClick r:id="rId4"/>
              </a:rPr>
              <a:t>https://www.signify.com/es-es/sobre-nosotros/news/press-releases/2020/20200617-signify-boston-university-validate-effectiveness-signify-uvc-light-sources-on-inactivating-virus-that-causes-covid19</a:t>
            </a:r>
            <a:endParaRPr lang="es-ES" sz="800" dirty="0"/>
          </a:p>
          <a:p>
            <a:r>
              <a:rPr lang="es-ES" sz="800" dirty="0"/>
              <a:t>2. </a:t>
            </a:r>
            <a:r>
              <a:rPr lang="es-ES" sz="800" dirty="0">
                <a:hlinkClick r:id="rId5"/>
              </a:rPr>
              <a:t>https://www.mscbs.gob.es/profesionales/saludPublica/ccayes/alertasActual/nCov-China/documentos/COVID19_Nota_sobre_el_uso_de_UV-C.pdf</a:t>
            </a:r>
            <a:endParaRPr lang="es-ES" sz="800" dirty="0"/>
          </a:p>
        </p:txBody>
      </p:sp>
      <p:pic>
        <p:nvPicPr>
          <p:cNvPr id="10" name="Imagen 9">
            <a:extLst>
              <a:ext uri="{FF2B5EF4-FFF2-40B4-BE49-F238E27FC236}">
                <a16:creationId xmlns:a16="http://schemas.microsoft.com/office/drawing/2014/main" xmlns="" id="{13F48F29-606E-3449-B63A-5BC439601A94}"/>
              </a:ext>
            </a:extLst>
          </p:cNvPr>
          <p:cNvPicPr>
            <a:picLocks noChangeAspect="1"/>
          </p:cNvPicPr>
          <p:nvPr/>
        </p:nvPicPr>
        <p:blipFill rotWithShape="1">
          <a:blip r:embed="rId6"/>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37650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4EC98EA0-E3C5-044D-BB56-2D6E74E4D9D2}"/>
              </a:ext>
            </a:extLst>
          </p:cNvPr>
          <p:cNvSpPr>
            <a:spLocks noChangeAspect="1"/>
          </p:cNvSpPr>
          <p:nvPr/>
        </p:nvSpPr>
        <p:spPr>
          <a:xfrm>
            <a:off x="0" y="0"/>
            <a:ext cx="12192000" cy="1213166"/>
          </a:xfrm>
          <a:prstGeom prst="rect">
            <a:avLst/>
          </a:prstGeom>
          <a:solidFill>
            <a:srgbClr val="1F56A5"/>
          </a:solidFill>
          <a:ln>
            <a:noFill/>
          </a:ln>
          <a:effectLst/>
        </p:spPr>
        <p:style>
          <a:lnRef idx="1">
            <a:schemeClr val="accent1"/>
          </a:lnRef>
          <a:fillRef idx="3">
            <a:schemeClr val="accent1"/>
          </a:fillRef>
          <a:effectRef idx="2">
            <a:schemeClr val="accent1"/>
          </a:effectRef>
          <a:fontRef idx="minor">
            <a:schemeClr val="lt1"/>
          </a:fontRef>
        </p:style>
      </p:sp>
      <p:sp>
        <p:nvSpPr>
          <p:cNvPr id="7" name="Rectángulo 6">
            <a:extLst>
              <a:ext uri="{FF2B5EF4-FFF2-40B4-BE49-F238E27FC236}">
                <a16:creationId xmlns:a16="http://schemas.microsoft.com/office/drawing/2014/main" xmlns="" id="{BCB7A49C-055B-DE43-BCC4-719215E68F69}"/>
              </a:ext>
            </a:extLst>
          </p:cNvPr>
          <p:cNvSpPr/>
          <p:nvPr/>
        </p:nvSpPr>
        <p:spPr>
          <a:xfrm>
            <a:off x="366948" y="421917"/>
            <a:ext cx="7748351" cy="461665"/>
          </a:xfrm>
          <a:prstGeom prst="rect">
            <a:avLst/>
          </a:prstGeom>
        </p:spPr>
        <p:txBody>
          <a:bodyPr wrap="square">
            <a:spAutoFit/>
          </a:bodyPr>
          <a:lstStyle/>
          <a:p>
            <a:r>
              <a:rPr lang="es-ES_tradnl" sz="2400" b="1" dirty="0">
                <a:solidFill>
                  <a:schemeClr val="bg1"/>
                </a:solidFill>
                <a:latin typeface="Helvetica"/>
                <a:ea typeface="Corbel" charset="0"/>
                <a:cs typeface="Helvetica"/>
              </a:rPr>
              <a:t>SOBRE COMVAT DUO</a:t>
            </a:r>
            <a:r>
              <a:rPr lang="es-ES_tradnl" sz="2400" b="1" baseline="-25000" dirty="0">
                <a:solidFill>
                  <a:schemeClr val="bg1"/>
                </a:solidFill>
                <a:latin typeface="Helvetica"/>
                <a:ea typeface="Corbel" charset="0"/>
                <a:cs typeface="Helvetica"/>
              </a:rPr>
              <a:t>3</a:t>
            </a:r>
          </a:p>
        </p:txBody>
      </p:sp>
      <p:pic>
        <p:nvPicPr>
          <p:cNvPr id="8" name="Imagen 7" descr="logo_im_bn_negativo_72dpi.png">
            <a:extLst>
              <a:ext uri="{FF2B5EF4-FFF2-40B4-BE49-F238E27FC236}">
                <a16:creationId xmlns:a16="http://schemas.microsoft.com/office/drawing/2014/main" xmlns="" id="{6495E662-3F6B-514B-979C-D1601AE233C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96366" y="197308"/>
            <a:ext cx="2267083" cy="918168"/>
          </a:xfrm>
          <a:prstGeom prst="rect">
            <a:avLst/>
          </a:prstGeom>
        </p:spPr>
      </p:pic>
      <p:sp>
        <p:nvSpPr>
          <p:cNvPr id="9" name="CuadroTexto 8">
            <a:extLst>
              <a:ext uri="{FF2B5EF4-FFF2-40B4-BE49-F238E27FC236}">
                <a16:creationId xmlns:a16="http://schemas.microsoft.com/office/drawing/2014/main" xmlns="" id="{58D70767-FA4D-2245-8118-4DFC9538D31B}"/>
              </a:ext>
            </a:extLst>
          </p:cNvPr>
          <p:cNvSpPr txBox="1"/>
          <p:nvPr/>
        </p:nvSpPr>
        <p:spPr>
          <a:xfrm>
            <a:off x="651184" y="1783199"/>
            <a:ext cx="10278723" cy="4678204"/>
          </a:xfrm>
          <a:prstGeom prst="rect">
            <a:avLst/>
          </a:prstGeom>
          <a:noFill/>
        </p:spPr>
        <p:txBody>
          <a:bodyPr wrap="square" rtlCol="0">
            <a:spAutoFit/>
          </a:bodyPr>
          <a:lstStyle/>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esteriliza superficies, instrumental quirúrgico y </a:t>
            </a:r>
            <a:r>
              <a:rPr lang="es-ES" sz="2400" b="1" dirty="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EPIs</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p>
          <a:p>
            <a:endParaRPr lang="es-ES" sz="16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dirty="0"/>
              <a:t>La esterilización se define como la destrucción de todos los microorganismos. La luz UVC proporciona un porcentaje de reducción o desinfección microbiana. Por ejemplo, una cierta dosis de UVC proporcionará una reducción del 99.9% en una bacteria particular, pero no podemos denominar a esto esterilización. COMVAT DUO</a:t>
            </a:r>
            <a:r>
              <a:rPr lang="es-ES" baseline="-25000" dirty="0"/>
              <a:t>3</a:t>
            </a:r>
            <a:r>
              <a:rPr lang="es-ES" dirty="0"/>
              <a:t> es un dispositivo para </a:t>
            </a:r>
            <a:r>
              <a:rPr lang="es-ES" dirty="0" err="1"/>
              <a:t>l</a:t>
            </a:r>
            <a:r>
              <a:rPr lang="es-ES" b="1" dirty="0" err="1"/>
              <a:t>no</a:t>
            </a:r>
            <a:r>
              <a:rPr lang="es-ES" b="1" dirty="0"/>
              <a:t> para otro tipo de instrumental o </a:t>
            </a:r>
            <a:r>
              <a:rPr lang="es-ES" b="1" dirty="0" err="1"/>
              <a:t>EPIs</a:t>
            </a:r>
            <a:r>
              <a:rPr lang="es-ES" dirty="0" err="1"/>
              <a:t>a</a:t>
            </a:r>
            <a:r>
              <a:rPr lang="es-ES" dirty="0"/>
              <a:t> desinfección y no para la esterilización. Está concebido para su uso en espacios y superficies y.</a:t>
            </a: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4. ¿Con COMVAT DUO</a:t>
            </a:r>
            <a:r>
              <a:rPr lang="es-ES" sz="2400" b="1"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3 </a:t>
            </a:r>
            <a:r>
              <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puedo sustituir otros procesos de limpieza?</a:t>
            </a:r>
          </a:p>
          <a:p>
            <a:endParaRPr lang="es-ES" sz="24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r>
              <a:rPr lang="es-ES" dirty="0">
                <a:latin typeface="Helvetica Neue" panose="02000503000000020004" pitchFamily="2" charset="0"/>
                <a:ea typeface="Helvetica Neue" panose="02000503000000020004" pitchFamily="2" charset="0"/>
                <a:cs typeface="Helvetica Neue" panose="02000503000000020004" pitchFamily="2" charset="0"/>
              </a:rPr>
              <a:t>COMVAT DUO</a:t>
            </a:r>
            <a:r>
              <a:rPr lang="es-ES"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dirty="0">
                <a:latin typeface="Helvetica Neue" panose="02000503000000020004" pitchFamily="2" charset="0"/>
                <a:ea typeface="Helvetica Neue" panose="02000503000000020004" pitchFamily="2" charset="0"/>
                <a:cs typeface="Helvetica Neue" panose="02000503000000020004" pitchFamily="2" charset="0"/>
              </a:rPr>
              <a:t> no sustituye ninguno de los procesos habituales de limpieza y desinfección, es más, es altamente recomendable que se combine con los estándares de limpieza habituales y los más rigurosos procesos de desinfección antes de aplicar la dosis de UVC. </a:t>
            </a:r>
            <a:r>
              <a:rPr lang="es-ES" b="1" dirty="0">
                <a:latin typeface="Helvetica Neue" panose="02000503000000020004" pitchFamily="2" charset="0"/>
                <a:ea typeface="Helvetica Neue" panose="02000503000000020004" pitchFamily="2" charset="0"/>
                <a:cs typeface="Helvetica Neue" panose="02000503000000020004" pitchFamily="2" charset="0"/>
              </a:rPr>
              <a:t>COMVAT DUO</a:t>
            </a:r>
            <a:r>
              <a:rPr lang="es-ES" b="1" baseline="-25000" dirty="0">
                <a:latin typeface="Helvetica Neue" panose="02000503000000020004" pitchFamily="2" charset="0"/>
                <a:ea typeface="Helvetica Neue" panose="02000503000000020004" pitchFamily="2" charset="0"/>
                <a:cs typeface="Helvetica Neue" panose="02000503000000020004" pitchFamily="2" charset="0"/>
              </a:rPr>
              <a:t>3</a:t>
            </a:r>
            <a:r>
              <a:rPr lang="es-ES" b="1" dirty="0">
                <a:latin typeface="Helvetica Neue" panose="02000503000000020004" pitchFamily="2" charset="0"/>
                <a:ea typeface="Helvetica Neue" panose="02000503000000020004" pitchFamily="2" charset="0"/>
                <a:cs typeface="Helvetica Neue" panose="02000503000000020004" pitchFamily="2" charset="0"/>
              </a:rPr>
              <a:t> </a:t>
            </a:r>
            <a:r>
              <a:rPr lang="es-ES" dirty="0">
                <a:latin typeface="Helvetica Neue" panose="02000503000000020004" pitchFamily="2" charset="0"/>
                <a:ea typeface="Helvetica Neue" panose="02000503000000020004" pitchFamily="2" charset="0"/>
                <a:cs typeface="Helvetica Neue" panose="02000503000000020004" pitchFamily="2" charset="0"/>
              </a:rPr>
              <a:t>es la última y definitiva capa en los procesos globales de desinfección.</a:t>
            </a:r>
            <a:endParaRPr lang="es-ES" sz="1600" i="1" baseline="30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Imagen 9">
            <a:extLst>
              <a:ext uri="{FF2B5EF4-FFF2-40B4-BE49-F238E27FC236}">
                <a16:creationId xmlns:a16="http://schemas.microsoft.com/office/drawing/2014/main" xmlns="" id="{0197C2F7-85C3-844D-A182-AB26D97556CB}"/>
              </a:ext>
            </a:extLst>
          </p:cNvPr>
          <p:cNvPicPr>
            <a:picLocks noChangeAspect="1"/>
          </p:cNvPicPr>
          <p:nvPr/>
        </p:nvPicPr>
        <p:blipFill rotWithShape="1">
          <a:blip r:embed="rId4"/>
          <a:srcRect l="3298" b="17315"/>
          <a:stretch/>
        </p:blipFill>
        <p:spPr>
          <a:xfrm>
            <a:off x="10633355" y="6058094"/>
            <a:ext cx="1430094" cy="620291"/>
          </a:xfrm>
          <a:prstGeom prst="rect">
            <a:avLst/>
          </a:prstGeom>
        </p:spPr>
      </p:pic>
    </p:spTree>
    <p:extLst>
      <p:ext uri="{BB962C8B-B14F-4D97-AF65-F5344CB8AC3E}">
        <p14:creationId xmlns:p14="http://schemas.microsoft.com/office/powerpoint/2010/main" xmlns="" val="134533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xmlns="" id="{9DFE1DEB-1EF9-0644-A7B3-56737A55E285}"/>
              </a:ext>
            </a:extLst>
          </p:cNvPr>
          <p:cNvSpPr/>
          <p:nvPr/>
        </p:nvSpPr>
        <p:spPr>
          <a:xfrm>
            <a:off x="5777141" y="0"/>
            <a:ext cx="4923289" cy="298744"/>
          </a:xfrm>
          <a:prstGeom prst="parallelogram">
            <a:avLst>
              <a:gd name="adj" fmla="val 70835"/>
            </a:avLst>
          </a:prstGeom>
          <a:pattFill prst="ltDnDiag">
            <a:fgClr>
              <a:srgbClr val="294E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sp>
        <p:nvSpPr>
          <p:cNvPr id="24" name="Paralelogramo 23">
            <a:extLst>
              <a:ext uri="{FF2B5EF4-FFF2-40B4-BE49-F238E27FC236}">
                <a16:creationId xmlns:a16="http://schemas.microsoft.com/office/drawing/2014/main" xmlns="" id="{E4D54B95-6144-DA4E-900D-2640B0F2A367}"/>
              </a:ext>
            </a:extLst>
          </p:cNvPr>
          <p:cNvSpPr/>
          <p:nvPr/>
        </p:nvSpPr>
        <p:spPr>
          <a:xfrm>
            <a:off x="6734630" y="1"/>
            <a:ext cx="5998341" cy="530164"/>
          </a:xfrm>
          <a:prstGeom prst="parallelogram">
            <a:avLst>
              <a:gd name="adj" fmla="val 70835"/>
            </a:avLst>
          </a:prstGeom>
          <a:gradFill>
            <a:gsLst>
              <a:gs pos="37000">
                <a:srgbClr val="FBFCFE">
                  <a:alpha val="25000"/>
                </a:srgbClr>
              </a:gs>
              <a:gs pos="14000">
                <a:schemeClr val="accent1">
                  <a:lumMod val="5000"/>
                  <a:lumOff val="95000"/>
                  <a:alpha val="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ES" sz="2400"/>
          </a:p>
        </p:txBody>
      </p:sp>
      <p:pic>
        <p:nvPicPr>
          <p:cNvPr id="25" name="Imagen 24">
            <a:extLst>
              <a:ext uri="{FF2B5EF4-FFF2-40B4-BE49-F238E27FC236}">
                <a16:creationId xmlns:a16="http://schemas.microsoft.com/office/drawing/2014/main" xmlns="" id="{E9E7B6C7-8DF2-AD48-A98F-D329D86BAEAB}"/>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978088" y="167962"/>
            <a:ext cx="1050061" cy="300605"/>
          </a:xfrm>
          <a:prstGeom prst="rect">
            <a:avLst/>
          </a:prstGeom>
        </p:spPr>
      </p:pic>
      <p:sp>
        <p:nvSpPr>
          <p:cNvPr id="26" name="Marcador de texto 4">
            <a:extLst>
              <a:ext uri="{FF2B5EF4-FFF2-40B4-BE49-F238E27FC236}">
                <a16:creationId xmlns:a16="http://schemas.microsoft.com/office/drawing/2014/main" xmlns="" id="{B4BF759E-7458-C24E-976F-D6F058EED058}"/>
              </a:ext>
            </a:extLst>
          </p:cNvPr>
          <p:cNvSpPr txBox="1">
            <a:spLocks/>
          </p:cNvSpPr>
          <p:nvPr/>
        </p:nvSpPr>
        <p:spPr>
          <a:xfrm>
            <a:off x="244727" y="664055"/>
            <a:ext cx="10072797" cy="847179"/>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6373"/>
              </a:lnSpc>
              <a:spcBef>
                <a:spcPts val="0"/>
              </a:spcBef>
              <a:buNone/>
            </a:pPr>
            <a:endParaRPr lang="en-GB" sz="5600" spc="-200" dirty="0">
              <a:solidFill>
                <a:srgbClr val="052364"/>
              </a:solidFill>
              <a:latin typeface="Montserrat ExtraLight" charset="0"/>
              <a:ea typeface="Montserrat ExtraLight" charset="0"/>
              <a:cs typeface="Montserrat ExtraLight" charset="0"/>
            </a:endParaRPr>
          </a:p>
        </p:txBody>
      </p:sp>
      <p:sp>
        <p:nvSpPr>
          <p:cNvPr id="27" name="Marcador de texto 4">
            <a:extLst>
              <a:ext uri="{FF2B5EF4-FFF2-40B4-BE49-F238E27FC236}">
                <a16:creationId xmlns:a16="http://schemas.microsoft.com/office/drawing/2014/main" xmlns="" id="{53B477C9-C941-F047-81D7-CFF793A81DD1}"/>
              </a:ext>
            </a:extLst>
          </p:cNvPr>
          <p:cNvSpPr txBox="1">
            <a:spLocks/>
          </p:cNvSpPr>
          <p:nvPr/>
        </p:nvSpPr>
        <p:spPr>
          <a:xfrm>
            <a:off x="297907" y="1511233"/>
            <a:ext cx="4814821" cy="1009763"/>
          </a:xfrm>
          <a:prstGeom prst="rect">
            <a:avLst/>
          </a:prstGeom>
        </p:spPr>
        <p:txBody>
          <a:bodyPr lIns="0" rIns="14400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3600"/>
              </a:lnSpc>
              <a:spcBef>
                <a:spcPts val="0"/>
              </a:spcBef>
              <a:buNone/>
            </a:pPr>
            <a:endParaRPr lang="en-GB" sz="3733" dirty="0">
              <a:solidFill>
                <a:srgbClr val="249ADD"/>
              </a:solidFill>
              <a:latin typeface="Montserrat ExtraLight" charset="0"/>
              <a:ea typeface="Montserrat ExtraLight" charset="0"/>
              <a:cs typeface="Montserrat ExtraLight" charset="0"/>
            </a:endParaRPr>
          </a:p>
        </p:txBody>
      </p:sp>
      <p:sp>
        <p:nvSpPr>
          <p:cNvPr id="28" name="Marcador de texto 4">
            <a:extLst>
              <a:ext uri="{FF2B5EF4-FFF2-40B4-BE49-F238E27FC236}">
                <a16:creationId xmlns:a16="http://schemas.microsoft.com/office/drawing/2014/main" xmlns="" id="{243A3594-7023-2B46-93D2-565B30FBC7B1}"/>
              </a:ext>
            </a:extLst>
          </p:cNvPr>
          <p:cNvSpPr txBox="1">
            <a:spLocks/>
          </p:cNvSpPr>
          <p:nvPr/>
        </p:nvSpPr>
        <p:spPr>
          <a:xfrm>
            <a:off x="159615" y="2862558"/>
            <a:ext cx="3857212" cy="2253357"/>
          </a:xfrm>
          <a:prstGeom prst="rect">
            <a:avLst/>
          </a:prstGeom>
        </p:spPr>
        <p:txBody>
          <a:bodyPr vert="horz" lIns="0" tIns="0" anchor="t"/>
          <a:lstStyle>
            <a:lvl1pPr marL="162000" indent="-162000" algn="l" defTabSz="457200" rtl="0" eaLnBrk="1" latinLnBrk="0" hangingPunct="1">
              <a:lnSpc>
                <a:spcPct val="90000"/>
              </a:lnSpc>
              <a:spcBef>
                <a:spcPts val="0"/>
              </a:spcBef>
              <a:spcAft>
                <a:spcPts val="1200"/>
              </a:spcAft>
              <a:buClr>
                <a:srgbClr val="2482DD"/>
              </a:buClr>
              <a:buSzPct val="118000"/>
              <a:buFont typeface="Arial"/>
              <a:buChar char="•"/>
              <a:defRPr sz="1800" kern="1200">
                <a:solidFill>
                  <a:srgbClr val="052364"/>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rgbClr val="093F8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93F8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93F8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93F8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1995" indent="0">
              <a:lnSpc>
                <a:spcPct val="100000"/>
              </a:lnSpc>
              <a:spcAft>
                <a:spcPts val="800"/>
              </a:spcAft>
              <a:buSzPct val="122000"/>
              <a:buNone/>
            </a:pPr>
            <a:endParaRPr lang="en-GB" sz="1600" dirty="0">
              <a:solidFill>
                <a:schemeClr val="tx1">
                  <a:lumMod val="50000"/>
                  <a:lumOff val="50000"/>
                </a:schemeClr>
              </a:solidFill>
              <a:latin typeface="Montserrat Light" charset="0"/>
              <a:ea typeface="Montserrat Light" charset="0"/>
              <a:cs typeface="Montserrat Light" charset="0"/>
            </a:endParaRPr>
          </a:p>
        </p:txBody>
      </p:sp>
      <p:sp>
        <p:nvSpPr>
          <p:cNvPr id="29" name="Rectángulo 28">
            <a:extLst>
              <a:ext uri="{FF2B5EF4-FFF2-40B4-BE49-F238E27FC236}">
                <a16:creationId xmlns:a16="http://schemas.microsoft.com/office/drawing/2014/main" xmlns="" id="{53C7E2FD-D0FF-0841-BAF5-554684B59A56}"/>
              </a:ext>
            </a:extLst>
          </p:cNvPr>
          <p:cNvSpPr/>
          <p:nvPr/>
        </p:nvSpPr>
        <p:spPr>
          <a:xfrm>
            <a:off x="819515" y="2898757"/>
            <a:ext cx="6096000" cy="323165"/>
          </a:xfrm>
          <a:prstGeom prst="rect">
            <a:avLst/>
          </a:prstGeom>
        </p:spPr>
        <p:txBody>
          <a:bodyPr>
            <a:spAutoFit/>
          </a:bodyPr>
          <a:lstStyle/>
          <a:p>
            <a:pPr>
              <a:lnSpc>
                <a:spcPct val="107000"/>
              </a:lnSpc>
              <a:spcAft>
                <a:spcPts val="1067"/>
              </a:spcAft>
            </a:pPr>
            <a:endParaRPr lang="es-ES" sz="1467"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xmlns="" id="{74FF3770-F8DB-804D-85D5-14C4C940BFF9}"/>
              </a:ext>
            </a:extLst>
          </p:cNvPr>
          <p:cNvGrpSpPr/>
          <p:nvPr/>
        </p:nvGrpSpPr>
        <p:grpSpPr>
          <a:xfrm>
            <a:off x="6734629" y="2379915"/>
            <a:ext cx="5044227" cy="1541167"/>
            <a:chOff x="2682246" y="1815021"/>
            <a:chExt cx="3783170" cy="1155875"/>
          </a:xfrm>
        </p:grpSpPr>
        <p:pic>
          <p:nvPicPr>
            <p:cNvPr id="32" name="Gráfico 31">
              <a:extLst>
                <a:ext uri="{FF2B5EF4-FFF2-40B4-BE49-F238E27FC236}">
                  <a16:creationId xmlns:a16="http://schemas.microsoft.com/office/drawing/2014/main" xmlns="" id="{DA9BD306-36DC-C44E-B987-0A42319F5445}"/>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2682246" y="1815021"/>
              <a:ext cx="3557841" cy="1155875"/>
            </a:xfrm>
            <a:prstGeom prst="rect">
              <a:avLst/>
            </a:prstGeom>
          </p:spPr>
        </p:pic>
        <p:sp>
          <p:nvSpPr>
            <p:cNvPr id="33" name="CuadroTexto 32">
              <a:extLst>
                <a:ext uri="{FF2B5EF4-FFF2-40B4-BE49-F238E27FC236}">
                  <a16:creationId xmlns:a16="http://schemas.microsoft.com/office/drawing/2014/main" xmlns="" id="{37050572-44FF-6545-89C7-9CA6B33FC5F8}"/>
                </a:ext>
              </a:extLst>
            </p:cNvPr>
            <p:cNvSpPr txBox="1"/>
            <p:nvPr/>
          </p:nvSpPr>
          <p:spPr>
            <a:xfrm>
              <a:off x="6210294" y="1822696"/>
              <a:ext cx="255122" cy="92333"/>
            </a:xfrm>
            <a:prstGeom prst="rect">
              <a:avLst/>
            </a:prstGeom>
            <a:noFill/>
          </p:spPr>
          <p:txBody>
            <a:bodyPr wrap="square" lIns="0" tIns="0" rIns="0" bIns="0" rtlCol="0">
              <a:spAutoFit/>
            </a:bodyPr>
            <a:lstStyle/>
            <a:p>
              <a:r>
                <a:rPr lang="en-US" sz="800" dirty="0">
                  <a:solidFill>
                    <a:srgbClr val="265D9A"/>
                  </a:solidFill>
                  <a:latin typeface="Barlow Light" pitchFamily="2" charset="77"/>
                  <a:ea typeface="Calibri" panose="020F0502020204030204" pitchFamily="34" charset="0"/>
                </a:rPr>
                <a:t>TM</a:t>
              </a:r>
              <a:endParaRPr lang="es-ES" sz="800" dirty="0">
                <a:solidFill>
                  <a:srgbClr val="265D9A"/>
                </a:solidFill>
              </a:endParaRPr>
            </a:p>
          </p:txBody>
        </p:sp>
      </p:grpSp>
      <p:pic>
        <p:nvPicPr>
          <p:cNvPr id="14" name="Imagen 13">
            <a:extLst>
              <a:ext uri="{FF2B5EF4-FFF2-40B4-BE49-F238E27FC236}">
                <a16:creationId xmlns:a16="http://schemas.microsoft.com/office/drawing/2014/main" xmlns="" id="{9DB642C8-337D-EB48-8482-DEBE76590FF4}"/>
              </a:ext>
            </a:extLst>
          </p:cNvPr>
          <p:cNvPicPr>
            <a:picLocks noChangeAspect="1"/>
          </p:cNvPicPr>
          <p:nvPr/>
        </p:nvPicPr>
        <p:blipFill rotWithShape="1">
          <a:blip r:embed="rId5"/>
          <a:srcRect l="9050" t="6745" r="27135" b="2198"/>
          <a:stretch/>
        </p:blipFill>
        <p:spPr>
          <a:xfrm>
            <a:off x="97755" y="298745"/>
            <a:ext cx="6497355" cy="6559256"/>
          </a:xfrm>
          <a:prstGeom prst="rect">
            <a:avLst/>
          </a:prstGeom>
        </p:spPr>
      </p:pic>
      <p:sp>
        <p:nvSpPr>
          <p:cNvPr id="13" name="Subtítulo 12"/>
          <p:cNvSpPr>
            <a:spLocks noGrp="1"/>
          </p:cNvSpPr>
          <p:nvPr>
            <p:ph type="body" idx="4294967295"/>
          </p:nvPr>
        </p:nvSpPr>
        <p:spPr>
          <a:xfrm>
            <a:off x="6595110" y="5115914"/>
            <a:ext cx="4883309" cy="1113435"/>
          </a:xfrm>
          <a:prstGeom prst="rect">
            <a:avLst/>
          </a:prstGeom>
          <a:ln w="12700">
            <a:solidFill>
              <a:srgbClr val="449AC7"/>
            </a:solidFill>
          </a:ln>
        </p:spPr>
        <p:txBody>
          <a:bodyPr vert="horz" lIns="0" tIns="48000" rIns="0" bIns="0" rtlCol="0" anchor="ctr" anchorCtr="1">
            <a:normAutofit fontScale="92500" lnSpcReduction="20000"/>
          </a:bodyPr>
          <a:lstStyle/>
          <a:p>
            <a:pPr marL="0" indent="0">
              <a:buNone/>
            </a:pPr>
            <a:r>
              <a:rPr lang="es-ES_tradnl" sz="4800" b="1" dirty="0">
                <a:solidFill>
                  <a:srgbClr val="449AC7"/>
                </a:solidFill>
                <a:latin typeface="Barlow SemiBold" pitchFamily="2" charset="77"/>
              </a:rPr>
              <a:t>MODO DE ACCIÓN Y EFICACIA</a:t>
            </a:r>
            <a:endParaRPr lang="es-ES_tradnl" sz="4800" b="1" baseline="-25000" dirty="0">
              <a:solidFill>
                <a:srgbClr val="449AC7"/>
              </a:solidFill>
              <a:latin typeface="Barlow SemiBold" pitchFamily="2" charset="77"/>
            </a:endParaRPr>
          </a:p>
        </p:txBody>
      </p:sp>
    </p:spTree>
    <p:extLst>
      <p:ext uri="{BB962C8B-B14F-4D97-AF65-F5344CB8AC3E}">
        <p14:creationId xmlns:p14="http://schemas.microsoft.com/office/powerpoint/2010/main" xmlns="" val="3088684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5613</TotalTime>
  <Words>3135</Words>
  <Application>Microsoft Office PowerPoint</Application>
  <PresentationFormat>Personalizado</PresentationFormat>
  <Paragraphs>302</Paragraphs>
  <Slides>28</Slides>
  <Notes>23</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Oriol Querol</dc:creator>
  <cp:lastModifiedBy>www.intercambiosvirtuales.org</cp:lastModifiedBy>
  <cp:revision>241</cp:revision>
  <dcterms:created xsi:type="dcterms:W3CDTF">2020-05-12T14:50:07Z</dcterms:created>
  <dcterms:modified xsi:type="dcterms:W3CDTF">2020-10-07T18:49:16Z</dcterms:modified>
</cp:coreProperties>
</file>